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7"/>
  </p:notesMasterIdLst>
  <p:handoutMasterIdLst>
    <p:handoutMasterId r:id="rId38"/>
  </p:handoutMasterIdLst>
  <p:sldIdLst>
    <p:sldId id="297" r:id="rId3"/>
    <p:sldId id="312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11" r:id="rId16"/>
    <p:sldId id="265" r:id="rId17"/>
    <p:sldId id="266" r:id="rId18"/>
    <p:sldId id="267" r:id="rId19"/>
    <p:sldId id="314" r:id="rId20"/>
    <p:sldId id="272" r:id="rId21"/>
    <p:sldId id="274" r:id="rId22"/>
    <p:sldId id="277" r:id="rId23"/>
    <p:sldId id="281" r:id="rId24"/>
    <p:sldId id="293" r:id="rId25"/>
    <p:sldId id="282" r:id="rId26"/>
    <p:sldId id="294" r:id="rId27"/>
    <p:sldId id="284" r:id="rId28"/>
    <p:sldId id="285" r:id="rId29"/>
    <p:sldId id="295" r:id="rId30"/>
    <p:sldId id="286" r:id="rId31"/>
    <p:sldId id="287" r:id="rId32"/>
    <p:sldId id="288" r:id="rId33"/>
    <p:sldId id="292" r:id="rId34"/>
    <p:sldId id="290" r:id="rId35"/>
    <p:sldId id="313" r:id="rId36"/>
  </p:sldIdLst>
  <p:sldSz cx="9144000" cy="6858000" type="screen4x3"/>
  <p:notesSz cx="9825038" cy="68072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7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65775" y="0"/>
            <a:ext cx="4257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65888"/>
            <a:ext cx="4257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65775" y="6465888"/>
            <a:ext cx="4257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C2593218-67BA-42FE-B08F-945D2AE6CCA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6145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825038" cy="6807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9825038" cy="68072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2529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564188" y="0"/>
            <a:ext cx="42545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77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209925" y="-269875"/>
            <a:ext cx="34004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8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82663" y="3233738"/>
            <a:ext cx="785495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6465888"/>
            <a:ext cx="42529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5564188" y="6465888"/>
            <a:ext cx="42545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C3D4CFAD-62F2-4E7E-AC55-408B2545C2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91085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2A7CAE-FEF5-4667-AD8B-5F2C67E40F8C}" type="slidenum">
              <a:rPr lang="ru-RU"/>
              <a:pPr/>
              <a:t>1</a:t>
            </a:fld>
            <a:endParaRPr lang="ru-RU" dirty="0"/>
          </a:p>
        </p:txBody>
      </p:sp>
      <p:sp>
        <p:nvSpPr>
          <p:cNvPr id="235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8525" y="-269875"/>
            <a:ext cx="54864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E4A23-2038-4039-9AFE-2CF42A5C45BD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05475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3756D2F4-59A3-4F0F-B474-CD4987F43AE1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  <p:sp>
        <p:nvSpPr>
          <p:cNvPr id="105476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215A0A08-2CF5-481E-B3D5-9E6B32C4F1CA}" type="slidenum">
              <a:rPr lang="ru-RU" sz="1200"/>
              <a:pPr algn="r" eaLnBrk="1" hangingPunct="1"/>
              <a:t>11</a:t>
            </a:fld>
            <a:endParaRPr lang="ru-RU" sz="1200"/>
          </a:p>
        </p:txBody>
      </p:sp>
      <p:sp>
        <p:nvSpPr>
          <p:cNvPr id="1054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2032" y="511056"/>
            <a:ext cx="3404150" cy="2552105"/>
          </a:xfrm>
          <a:ln/>
        </p:spPr>
      </p:sp>
      <p:sp>
        <p:nvSpPr>
          <p:cNvPr id="1054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5" rIns="91431" bIns="45715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B6C5DB-2B0B-4532-835E-169CB37D59D2}" type="slidenum">
              <a:rPr lang="ru-RU" smtClean="0"/>
              <a:pPr/>
              <a:t>12</a:t>
            </a:fld>
            <a:endParaRPr lang="ru-RU" smtClean="0"/>
          </a:p>
        </p:txBody>
      </p:sp>
      <p:sp>
        <p:nvSpPr>
          <p:cNvPr id="106499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611EE519-937D-4E7A-9768-362957DE7FDC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  <p:sp>
        <p:nvSpPr>
          <p:cNvPr id="106500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1F4336C2-1A77-4DBB-B03D-2D1B6FED5321}" type="slidenum">
              <a:rPr lang="ru-RU" sz="1200"/>
              <a:pPr algn="r" eaLnBrk="1" hangingPunct="1"/>
              <a:t>12</a:t>
            </a:fld>
            <a:endParaRPr lang="ru-RU" sz="1200"/>
          </a:p>
        </p:txBody>
      </p:sp>
      <p:sp>
        <p:nvSpPr>
          <p:cNvPr id="1065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2032" y="511056"/>
            <a:ext cx="3404150" cy="2552105"/>
          </a:xfrm>
          <a:ln/>
        </p:spPr>
      </p:sp>
      <p:sp>
        <p:nvSpPr>
          <p:cNvPr id="1065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5" rIns="91431" bIns="45715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EA40AF-7182-4FE9-935E-2DE28B20AC71}" type="slidenum">
              <a:rPr lang="ru-RU" smtClean="0"/>
              <a:pPr/>
              <a:t>13</a:t>
            </a:fld>
            <a:endParaRPr lang="ru-RU" smtClean="0"/>
          </a:p>
        </p:txBody>
      </p:sp>
      <p:sp>
        <p:nvSpPr>
          <p:cNvPr id="107523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78AB1D80-85FE-4EF5-A3FB-323FF5C21255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  <p:sp>
        <p:nvSpPr>
          <p:cNvPr id="107524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F9CB8497-851D-4393-B1AA-AAA4A66D9875}" type="slidenum">
              <a:rPr lang="ru-RU" sz="1200"/>
              <a:pPr algn="r" eaLnBrk="1" hangingPunct="1"/>
              <a:t>13</a:t>
            </a:fld>
            <a:endParaRPr lang="ru-RU" sz="1200"/>
          </a:p>
        </p:txBody>
      </p:sp>
      <p:sp>
        <p:nvSpPr>
          <p:cNvPr id="1075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2032" y="511056"/>
            <a:ext cx="3404150" cy="2552105"/>
          </a:xfrm>
          <a:ln/>
        </p:spPr>
      </p:sp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5" rIns="91431" bIns="45715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2F5B1-6AEC-48FE-B2CC-A88AF0CF952F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548CB4D-636B-4061-9975-06AA0E1CC1F9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  <p:sp>
        <p:nvSpPr>
          <p:cNvPr id="110596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EDCBC0AA-D378-4EDE-9331-04863B48741A}" type="slidenum">
              <a:rPr lang="ru-RU" sz="1200"/>
              <a:pPr algn="r" eaLnBrk="1" hangingPunct="1"/>
              <a:t>14</a:t>
            </a:fld>
            <a:endParaRPr lang="ru-RU" sz="1200"/>
          </a:p>
        </p:txBody>
      </p:sp>
      <p:sp>
        <p:nvSpPr>
          <p:cNvPr id="1105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11175"/>
            <a:ext cx="3405187" cy="2552700"/>
          </a:xfrm>
          <a:ln/>
        </p:spPr>
      </p:sp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15E287-DEC4-488A-BE6C-92C0928C6965}" type="slidenum">
              <a:rPr lang="ru-RU"/>
              <a:pPr/>
              <a:t>15</a:t>
            </a:fld>
            <a:endParaRPr lang="ru-RU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A3C3794D-9CF1-48CD-B9DB-E6EC7A0B2AF7}" type="slidenum">
              <a:rPr lang="ru-RU" sz="1200"/>
              <a:pPr algn="r">
                <a:buClrTx/>
                <a:buFontTx/>
                <a:buNone/>
              </a:pPr>
              <a:t>15</a:t>
            </a:fld>
            <a:endParaRPr lang="ru-RU" sz="1200"/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32773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4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64A1DC-8A83-4293-81EA-9402E7DDC088}" type="slidenum">
              <a:rPr lang="ru-RU"/>
              <a:pPr/>
              <a:t>16</a:t>
            </a:fld>
            <a:endParaRPr lang="ru-RU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5F81FE5-698E-4B80-91F6-7B90D703F6C8}" type="slidenum">
              <a:rPr lang="ru-RU" sz="1200"/>
              <a:pPr algn="r">
                <a:buClrTx/>
                <a:buFontTx/>
                <a:buNone/>
              </a:pPr>
              <a:t>16</a:t>
            </a:fld>
            <a:endParaRPr lang="ru-RU" sz="1200"/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33797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8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E9D15CC-1385-46B8-8653-E89F4E87833C}" type="slidenum">
              <a:rPr lang="ru-RU"/>
              <a:pPr/>
              <a:t>17</a:t>
            </a:fld>
            <a:endParaRPr lang="ru-RU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E637975D-84B6-417E-855C-B75CFBCA4F65}" type="slidenum">
              <a:rPr lang="ru-RU" sz="1200"/>
              <a:pPr algn="r">
                <a:buClrTx/>
                <a:buFontTx/>
                <a:buNone/>
              </a:pPr>
              <a:t>17</a:t>
            </a:fld>
            <a:endParaRPr lang="ru-RU" sz="1200"/>
          </a:p>
        </p:txBody>
      </p:sp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34821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99BB1F-CB7D-48F5-B3E7-E9DD7D484C6D}" type="slidenum">
              <a:rPr lang="ru-RU"/>
              <a:pPr/>
              <a:t>18</a:t>
            </a:fld>
            <a:endParaRPr lang="ru-RU"/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E47DED7E-6235-413C-9DDB-6275BDB8165E}" type="slidenum">
              <a:rPr lang="ru-RU" sz="1200"/>
              <a:pPr algn="r">
                <a:buClrTx/>
                <a:buFontTx/>
                <a:buNone/>
              </a:pPr>
              <a:t>18</a:t>
            </a:fld>
            <a:endParaRPr lang="ru-RU" sz="1200"/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35845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6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AC72F7-FEA5-4921-BCE2-F28684A81AF8}" type="slidenum">
              <a:rPr lang="ru-RU"/>
              <a:pPr/>
              <a:t>19</a:t>
            </a:fld>
            <a:endParaRPr lang="ru-RU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84363C3-0672-4447-A8DA-F1B7B43BEE25}" type="slidenum">
              <a:rPr lang="ru-RU" sz="1200"/>
              <a:pPr algn="r">
                <a:buClrTx/>
                <a:buFontTx/>
                <a:buNone/>
              </a:pPr>
              <a:t>19</a:t>
            </a:fld>
            <a:endParaRPr lang="ru-RU" sz="1200"/>
          </a:p>
        </p:txBody>
      </p:sp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39941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2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20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20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5B3FA-893D-43B0-B3F7-7DC007A7A0EB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0B5FBA5A-5594-4BB3-B743-549C6CAFF65F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  <p:sp>
        <p:nvSpPr>
          <p:cNvPr id="98308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382F8A2E-AD00-4BA2-AE54-825599854837}" type="slidenum">
              <a:rPr lang="ru-RU" sz="1200"/>
              <a:pPr algn="r" eaLnBrk="1" hangingPunct="1"/>
              <a:t>2</a:t>
            </a:fld>
            <a:endParaRPr lang="ru-RU" sz="1200"/>
          </a:p>
        </p:txBody>
      </p:sp>
      <p:sp>
        <p:nvSpPr>
          <p:cNvPr id="98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11175"/>
            <a:ext cx="3405187" cy="2552700"/>
          </a:xfrm>
          <a:ln/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5" rIns="91431" bIns="45715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21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21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22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22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23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23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24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24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25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25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26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26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27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27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28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28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29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29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30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30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5B3FA-893D-43B0-B3F7-7DC007A7A0EB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98307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0B5FBA5A-5594-4BB3-B743-549C6CAFF65F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  <p:sp>
        <p:nvSpPr>
          <p:cNvPr id="98308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382F8A2E-AD00-4BA2-AE54-825599854837}" type="slidenum">
              <a:rPr lang="ru-RU" sz="1200"/>
              <a:pPr algn="r" eaLnBrk="1" hangingPunct="1"/>
              <a:t>3</a:t>
            </a:fld>
            <a:endParaRPr lang="ru-RU" sz="1200"/>
          </a:p>
        </p:txBody>
      </p:sp>
      <p:sp>
        <p:nvSpPr>
          <p:cNvPr id="983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11175"/>
            <a:ext cx="3405187" cy="2552700"/>
          </a:xfrm>
          <a:ln/>
        </p:spPr>
      </p:sp>
      <p:sp>
        <p:nvSpPr>
          <p:cNvPr id="983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5" rIns="91431" bIns="45715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31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31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32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32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8870A7-9FCB-497D-922A-09264DE21585}" type="slidenum">
              <a:rPr lang="ru-RU"/>
              <a:pPr/>
              <a:t>33</a:t>
            </a:fld>
            <a:endParaRPr lang="ru-RU"/>
          </a:p>
        </p:txBody>
      </p:sp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5564188" y="6465888"/>
            <a:ext cx="4257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fld id="{43301674-591A-4145-BC5D-0BAABF9D476B}" type="slidenum">
              <a:rPr lang="ru-RU" sz="1200"/>
              <a:pPr algn="r">
                <a:buClrTx/>
                <a:buFontTx/>
                <a:buNone/>
              </a:pPr>
              <a:t>33</a:t>
            </a:fld>
            <a:endParaRPr lang="ru-RU" sz="1200"/>
          </a:p>
        </p:txBody>
      </p:sp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0" y="6465888"/>
            <a:ext cx="42560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0" y="0"/>
            <a:ext cx="4256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endParaRPr lang="ru-RU" sz="1200"/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564188" y="0"/>
            <a:ext cx="4257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algn="r">
              <a:buClrTx/>
              <a:buFontTx/>
              <a:buNone/>
            </a:pPr>
            <a:endParaRPr lang="ru-RU" sz="1200"/>
          </a:p>
        </p:txBody>
      </p:sp>
      <p:sp>
        <p:nvSpPr>
          <p:cNvPr id="4198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65350" y="-269875"/>
            <a:ext cx="5491163" cy="4117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90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82663" y="3233738"/>
            <a:ext cx="7856537" cy="3062287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94F707-9AC3-4A18-BFCF-E6108368E42F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99331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8EF61428-FA84-4C0E-9F35-B857F9393989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  <p:sp>
        <p:nvSpPr>
          <p:cNvPr id="99332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4F51F4A9-385F-4761-8D6E-070537A57417}" type="slidenum">
              <a:rPr lang="ru-RU" sz="1200"/>
              <a:pPr algn="r" eaLnBrk="1" hangingPunct="1"/>
              <a:t>4</a:t>
            </a:fld>
            <a:endParaRPr lang="ru-RU" sz="1200"/>
          </a:p>
        </p:txBody>
      </p:sp>
      <p:sp>
        <p:nvSpPr>
          <p:cNvPr id="993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11175"/>
            <a:ext cx="3405187" cy="2552700"/>
          </a:xfrm>
          <a:ln/>
        </p:spPr>
      </p:sp>
      <p:sp>
        <p:nvSpPr>
          <p:cNvPr id="993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5" rIns="91431" bIns="45715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BB820E-62F5-47A5-BE3C-5F4480E6153D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D4CC15D-5A1C-435B-A9DD-2BA5AEF4E61D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  <p:sp>
        <p:nvSpPr>
          <p:cNvPr id="100356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46DF134-8020-4E25-97DC-DCBD883B8404}" type="slidenum">
              <a:rPr lang="ru-RU" sz="1200"/>
              <a:pPr algn="r" eaLnBrk="1" hangingPunct="1"/>
              <a:t>5</a:t>
            </a:fld>
            <a:endParaRPr lang="ru-RU" sz="1200"/>
          </a:p>
        </p:txBody>
      </p:sp>
      <p:sp>
        <p:nvSpPr>
          <p:cNvPr id="1003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11175"/>
            <a:ext cx="3405187" cy="2552700"/>
          </a:xfrm>
          <a:ln/>
        </p:spPr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7FE638-CA82-4627-96C2-B98897505B8C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01379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8200DB3-0D5C-444D-A83A-A00C42D1DDCC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sp>
        <p:nvSpPr>
          <p:cNvPr id="101380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F4EE09F-3CF2-4775-BAFD-601AD14C0DCE}" type="slidenum">
              <a:rPr lang="ru-RU" sz="1200"/>
              <a:pPr algn="r" eaLnBrk="1" hangingPunct="1"/>
              <a:t>7</a:t>
            </a:fld>
            <a:endParaRPr lang="ru-RU" sz="1200"/>
          </a:p>
        </p:txBody>
      </p:sp>
      <p:sp>
        <p:nvSpPr>
          <p:cNvPr id="1013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11175"/>
            <a:ext cx="3405187" cy="2552700"/>
          </a:xfrm>
          <a:ln/>
        </p:spPr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7EB37E-91F0-421B-BC73-0B5E00BE222B}" type="slidenum">
              <a:rPr lang="ru-RU" smtClean="0"/>
              <a:pPr/>
              <a:t>8</a:t>
            </a:fld>
            <a:endParaRPr lang="ru-RU" smtClean="0"/>
          </a:p>
        </p:txBody>
      </p:sp>
      <p:sp>
        <p:nvSpPr>
          <p:cNvPr id="102403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8DC908F-E829-48F2-9C3F-E9798A4FF18D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  <p:sp>
        <p:nvSpPr>
          <p:cNvPr id="102404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263EBB5-B5C9-46F6-B270-CBC0AC00E671}" type="slidenum">
              <a:rPr lang="ru-RU" sz="1200"/>
              <a:pPr algn="r" eaLnBrk="1" hangingPunct="1"/>
              <a:t>8</a:t>
            </a:fld>
            <a:endParaRPr lang="ru-RU" sz="1200"/>
          </a:p>
        </p:txBody>
      </p:sp>
      <p:sp>
        <p:nvSpPr>
          <p:cNvPr id="1024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11175"/>
            <a:ext cx="3405187" cy="2552700"/>
          </a:xfrm>
          <a:ln/>
        </p:spPr>
      </p:sp>
      <p:sp>
        <p:nvSpPr>
          <p:cNvPr id="1024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10A6C8-75DC-4103-B004-54D66846E194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03427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BE37F4DF-12CE-40C3-9421-7522718D7F07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  <p:sp>
        <p:nvSpPr>
          <p:cNvPr id="103428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F4B5903-FAAE-4853-82C8-3F38709340E2}" type="slidenum">
              <a:rPr lang="ru-RU" sz="1200"/>
              <a:pPr algn="r" eaLnBrk="1" hangingPunct="1"/>
              <a:t>9</a:t>
            </a:fld>
            <a:endParaRPr lang="ru-RU" sz="1200"/>
          </a:p>
        </p:txBody>
      </p:sp>
      <p:sp>
        <p:nvSpPr>
          <p:cNvPr id="1034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1513" y="511175"/>
            <a:ext cx="3405187" cy="2552700"/>
          </a:xfrm>
          <a:ln/>
        </p:spPr>
      </p:sp>
      <p:sp>
        <p:nvSpPr>
          <p:cNvPr id="1034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F194B-870B-4E16-AEF3-A7CE5D28A372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5565088" y="6464380"/>
            <a:ext cx="4258363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305CC502-5730-422C-9938-6605D743310F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  <p:sp>
        <p:nvSpPr>
          <p:cNvPr id="104452" name="Rectangle 7"/>
          <p:cNvSpPr txBox="1">
            <a:spLocks noGrp="1" noChangeArrowheads="1"/>
          </p:cNvSpPr>
          <p:nvPr/>
        </p:nvSpPr>
        <p:spPr bwMode="auto">
          <a:xfrm>
            <a:off x="5563499" y="6464380"/>
            <a:ext cx="4259952" cy="3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5" rIns="91431" bIns="45715" anchor="b"/>
          <a:lstStyle/>
          <a:p>
            <a:pPr algn="r" eaLnBrk="1" hangingPunct="1"/>
            <a:fld id="{8BCB6709-82B7-458B-B691-A2B18F21A4E4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  <p:sp>
        <p:nvSpPr>
          <p:cNvPr id="1044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2032" y="511056"/>
            <a:ext cx="3404150" cy="2552105"/>
          </a:xfrm>
          <a:ln/>
        </p:spPr>
      </p:sp>
      <p:sp>
        <p:nvSpPr>
          <p:cNvPr id="1044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431" tIns="45715" rIns="91431" bIns="45715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091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2336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74625"/>
            <a:ext cx="2055812" cy="6330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4625"/>
            <a:ext cx="6018213" cy="6330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5530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1549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3037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86787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821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6708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50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49504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60315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4048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263452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6991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1600200"/>
            <a:ext cx="2132012" cy="4525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2468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623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18375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4037012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383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1765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3482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2846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14952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46474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EFE"/>
            </a:gs>
            <a:gs pos="50000">
              <a:srgbClr val="99CCFF"/>
            </a:gs>
            <a:gs pos="100000">
              <a:srgbClr val="FEFEF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64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4625"/>
            <a:ext cx="8226425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EFEFE"/>
            </a:gs>
            <a:gs pos="50000">
              <a:srgbClr val="FFFFFF"/>
            </a:gs>
            <a:gs pos="100000">
              <a:srgbClr val="FEFEFE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" name="Group 1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CCE6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1081" y="1065"/>
              <a:ext cx="4679" cy="1596"/>
            </a:xfrm>
            <a:prstGeom prst="rect">
              <a:avLst/>
            </a:prstGeom>
            <a:solidFill>
              <a:srgbClr val="00007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0" y="672"/>
              <a:ext cx="1805" cy="1988"/>
              <a:chOff x="0" y="672"/>
              <a:chExt cx="1805" cy="198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rgbClr val="00007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rgbClr val="CCCCE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rgbClr val="9999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2971800" y="1828800"/>
            <a:ext cx="6016625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9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ебинар10дек2014\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4355976" y="2060848"/>
            <a:ext cx="4507408" cy="25202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400" b="1" dirty="0"/>
              <a:t>Gate-IP </a:t>
            </a:r>
            <a:r>
              <a:rPr lang="en-US" sz="2400" b="1" dirty="0" smtClean="0"/>
              <a:t>– </a:t>
            </a:r>
            <a:r>
              <a:rPr lang="ru-RU" sz="2400" b="1" dirty="0" smtClean="0"/>
              <a:t>профессиональная масштабируемая СКУД</a:t>
            </a:r>
            <a:endParaRPr lang="en-US" sz="2400" b="1" dirty="0" smtClean="0"/>
          </a:p>
          <a:p>
            <a:pPr eaLnBrk="1" hangingPunct="1"/>
            <a:r>
              <a:rPr lang="ru-RU" sz="2400" b="1" dirty="0" smtClean="0"/>
              <a:t>на </a:t>
            </a:r>
            <a:r>
              <a:rPr lang="ru-RU" sz="2400" b="1" dirty="0"/>
              <a:t>базе сети </a:t>
            </a:r>
            <a:r>
              <a:rPr lang="ru-RU" sz="2400" b="1" dirty="0" err="1"/>
              <a:t>Ethernet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eaLnBrk="1" hangingPunct="1"/>
            <a:r>
              <a:rPr lang="ru-RU" sz="2400" b="1" dirty="0" smtClean="0"/>
              <a:t>(</a:t>
            </a:r>
            <a:r>
              <a:rPr lang="ru-RU" sz="2400" b="1" dirty="0"/>
              <a:t>LAN, WLAN, Wi-Fi).</a:t>
            </a:r>
          </a:p>
        </p:txBody>
      </p:sp>
      <p:pic>
        <p:nvPicPr>
          <p:cNvPr id="2" name="Picture 2" descr="\\Ravserver\marketing\GATE\LOGO_Gate_все_форматы\JPG\Logo_Gate_1.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3973" y="4380099"/>
            <a:ext cx="3670027" cy="2477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469900" y="252413"/>
            <a:ext cx="8245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990000"/>
                </a:solidFill>
              </a:rPr>
              <a:t>ПО </a:t>
            </a:r>
            <a:r>
              <a:rPr lang="en-US" sz="2000" b="1" dirty="0">
                <a:solidFill>
                  <a:srgbClr val="990000"/>
                </a:solidFill>
              </a:rPr>
              <a:t>Gate-IP</a:t>
            </a:r>
            <a:r>
              <a:rPr lang="ru-RU" sz="2000" b="1" dirty="0">
                <a:solidFill>
                  <a:srgbClr val="990000"/>
                </a:solidFill>
              </a:rPr>
              <a:t>. Конфигуратор.</a:t>
            </a:r>
          </a:p>
        </p:txBody>
      </p:sp>
      <p:pic>
        <p:nvPicPr>
          <p:cNvPr id="839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" y="771525"/>
            <a:ext cx="8678863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469900" y="252413"/>
            <a:ext cx="8245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990000"/>
                </a:solidFill>
              </a:rPr>
              <a:t>ПО </a:t>
            </a:r>
            <a:r>
              <a:rPr lang="en-US" sz="2000" b="1" dirty="0">
                <a:solidFill>
                  <a:srgbClr val="990000"/>
                </a:solidFill>
              </a:rPr>
              <a:t>Gate-IP</a:t>
            </a:r>
            <a:r>
              <a:rPr lang="ru-RU" sz="2000" b="1" dirty="0">
                <a:solidFill>
                  <a:srgbClr val="990000"/>
                </a:solidFill>
              </a:rPr>
              <a:t>. Конфигурация системы.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711200"/>
            <a:ext cx="8482013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469900" y="252413"/>
            <a:ext cx="8245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990000"/>
                </a:solidFill>
              </a:rPr>
              <a:t>ПО </a:t>
            </a:r>
            <a:r>
              <a:rPr lang="en-US" sz="2000" b="1" dirty="0">
                <a:solidFill>
                  <a:srgbClr val="990000"/>
                </a:solidFill>
              </a:rPr>
              <a:t>Gate-IP</a:t>
            </a:r>
            <a:r>
              <a:rPr lang="ru-RU" sz="2000" b="1" dirty="0">
                <a:solidFill>
                  <a:srgbClr val="990000"/>
                </a:solidFill>
              </a:rPr>
              <a:t>. Работа с персоналом.</a:t>
            </a:r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825500"/>
            <a:ext cx="8521700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469900" y="252413"/>
            <a:ext cx="8245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990000"/>
                </a:solidFill>
              </a:rPr>
              <a:t>ПО </a:t>
            </a:r>
            <a:r>
              <a:rPr lang="en-US" sz="2000" b="1">
                <a:solidFill>
                  <a:srgbClr val="990000"/>
                </a:solidFill>
              </a:rPr>
              <a:t>Gate-IP</a:t>
            </a:r>
            <a:r>
              <a:rPr lang="ru-RU" sz="2000" b="1">
                <a:solidFill>
                  <a:srgbClr val="990000"/>
                </a:solidFill>
              </a:rPr>
              <a:t>. Формирование отчета.</a:t>
            </a: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388" y="738188"/>
            <a:ext cx="8532812" cy="58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90115" name="TextBox 5"/>
          <p:cNvSpPr txBox="1">
            <a:spLocks noChangeArrowheads="1"/>
          </p:cNvSpPr>
          <p:nvPr/>
        </p:nvSpPr>
        <p:spPr bwMode="auto">
          <a:xfrm>
            <a:off x="968375" y="136525"/>
            <a:ext cx="7200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 dirty="0">
                <a:solidFill>
                  <a:srgbClr val="990000"/>
                </a:solidFill>
              </a:rPr>
              <a:t>Типовая структура системы</a:t>
            </a:r>
          </a:p>
        </p:txBody>
      </p:sp>
      <p:pic>
        <p:nvPicPr>
          <p:cNvPr id="9011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800" y="811213"/>
            <a:ext cx="8799513" cy="569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75656" y="548680"/>
            <a:ext cx="7344816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990000"/>
                </a:solidFill>
              </a:rPr>
              <a:t>СКУД </a:t>
            </a:r>
            <a:r>
              <a:rPr lang="en-US" sz="2000" b="1" dirty="0" smtClean="0">
                <a:solidFill>
                  <a:srgbClr val="990000"/>
                </a:solidFill>
              </a:rPr>
              <a:t>Gate-IP </a:t>
            </a:r>
            <a:r>
              <a:rPr lang="ru-RU" sz="2000" b="1" dirty="0" smtClean="0">
                <a:solidFill>
                  <a:srgbClr val="990000"/>
                </a:solidFill>
              </a:rPr>
              <a:t>в </a:t>
            </a:r>
            <a:r>
              <a:rPr lang="ru-RU" sz="2000" b="1" dirty="0">
                <a:solidFill>
                  <a:srgbClr val="990000"/>
                </a:solidFill>
              </a:rPr>
              <a:t>составе IT инфраструктуры</a:t>
            </a: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11560" y="1484784"/>
            <a:ext cx="82089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1600" dirty="0">
                <a:latin typeface="Times New Roman" pitchFamily="18" charset="0"/>
              </a:rPr>
              <a:t>Чем можно успокоить Начальника службы безопасности при использовании СКУД Gate-IP?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35263"/>
            <a:ext cx="46799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04824" y="2879725"/>
            <a:ext cx="3347095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Защищенность  </a:t>
            </a:r>
            <a:endParaRPr lang="ru-RU" sz="1600" b="1" dirty="0">
              <a:latin typeface="Times New Roman" pitchFamily="18" charset="0"/>
            </a:endParaRPr>
          </a:p>
          <a:p>
            <a:pPr>
              <a:buClrTx/>
              <a:buFontTx/>
              <a:buNone/>
            </a:pPr>
            <a:r>
              <a:rPr lang="ru-RU" sz="1600" dirty="0">
                <a:latin typeface="Times New Roman" pitchFamily="18" charset="0"/>
              </a:rPr>
              <a:t>д</a:t>
            </a:r>
            <a:r>
              <a:rPr lang="ru-RU" sz="1600" dirty="0" smtClean="0">
                <a:latin typeface="Times New Roman" pitchFamily="18" charset="0"/>
              </a:rPr>
              <a:t>анных при их передаче </a:t>
            </a:r>
          </a:p>
          <a:p>
            <a:pPr>
              <a:buClrTx/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в </a:t>
            </a:r>
            <a:r>
              <a:rPr lang="ru-RU" sz="1600" dirty="0">
                <a:latin typeface="Times New Roman" pitchFamily="18" charset="0"/>
              </a:rPr>
              <a:t>сети общего пользования</a:t>
            </a:r>
          </a:p>
          <a:p>
            <a:pPr>
              <a:buClrTx/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buClrTx/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buClrTx/>
              <a:buFontTx/>
              <a:buNone/>
            </a:pPr>
            <a:r>
              <a:rPr lang="ru-RU" sz="1600" b="1" dirty="0" smtClean="0">
                <a:latin typeface="Times New Roman" pitchFamily="18" charset="0"/>
              </a:rPr>
              <a:t>Устойчивость</a:t>
            </a:r>
          </a:p>
          <a:p>
            <a:pPr>
              <a:buClrTx/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</a:rPr>
              <a:t>надежность+живучесть</a:t>
            </a:r>
            <a:r>
              <a:rPr lang="ru-RU" sz="1600" dirty="0" smtClean="0">
                <a:latin typeface="Times New Roman" pitchFamily="18" charset="0"/>
              </a:rPr>
              <a:t>) </a:t>
            </a:r>
            <a:endParaRPr lang="ru-RU" sz="1600" dirty="0">
              <a:latin typeface="Times New Roman" pitchFamily="18" charset="0"/>
            </a:endParaRPr>
          </a:p>
          <a:p>
            <a:pPr>
              <a:buClrTx/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СКУД при использовании </a:t>
            </a:r>
          </a:p>
          <a:p>
            <a:pPr>
              <a:buClrTx/>
              <a:buFontTx/>
              <a:buNone/>
            </a:pPr>
            <a:r>
              <a:rPr lang="ru-RU" sz="1600" dirty="0" smtClean="0">
                <a:latin typeface="Times New Roman" pitchFamily="18" charset="0"/>
              </a:rPr>
              <a:t>сети </a:t>
            </a:r>
            <a:r>
              <a:rPr lang="ru-RU" sz="1600" dirty="0">
                <a:latin typeface="Times New Roman" pitchFamily="18" charset="0"/>
              </a:rPr>
              <a:t>общего пользования</a:t>
            </a:r>
          </a:p>
          <a:p>
            <a:pPr>
              <a:buClrTx/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buClrTx/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buClrTx/>
              <a:buFontTx/>
              <a:buNone/>
            </a:pPr>
            <a:endParaRPr lang="ru-RU" sz="16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68312" y="404664"/>
            <a:ext cx="835183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Защищенность данных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при передаче в </a:t>
            </a:r>
            <a:r>
              <a:rPr lang="ru-RU" sz="2000" b="1" dirty="0">
                <a:solidFill>
                  <a:srgbClr val="800000"/>
                </a:solidFill>
              </a:rPr>
              <a:t>сети общего пользования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9750" y="1484784"/>
            <a:ext cx="7954963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sz="1600" dirty="0">
                <a:latin typeface="Times New Roman" pitchFamily="18" charset="0"/>
              </a:rPr>
              <a:t>СКУД Gate-IP при работе в компьютерной сети обеспечивает защиту от несанкционированного </a:t>
            </a:r>
            <a:r>
              <a:rPr lang="ru-RU" sz="1600" dirty="0" smtClean="0">
                <a:latin typeface="Times New Roman" pitchFamily="18" charset="0"/>
              </a:rPr>
              <a:t>доступа к пакетам данных: </a:t>
            </a:r>
            <a:endParaRPr lang="ru-RU" sz="1600" dirty="0">
              <a:latin typeface="Times New Roman" pitchFamily="18" charset="0"/>
            </a:endParaRPr>
          </a:p>
          <a:p>
            <a:pPr>
              <a:buClrTx/>
              <a:buFontTx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buSzPct val="45000"/>
              <a:buFont typeface="Wingdings" pitchFamily="2" charset="2"/>
              <a:buChar char=""/>
            </a:pPr>
            <a:r>
              <a:rPr lang="ru-RU" sz="1600" dirty="0">
                <a:latin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</a:rPr>
              <a:t>криптостойкий</a:t>
            </a:r>
            <a:r>
              <a:rPr lang="ru-RU" sz="1600" dirty="0">
                <a:latin typeface="Times New Roman" pitchFamily="18" charset="0"/>
              </a:rPr>
              <a:t> алгоритм шифрования пакетов данных</a:t>
            </a:r>
          </a:p>
          <a:p>
            <a:pPr>
              <a:buSzPct val="45000"/>
              <a:buFont typeface="Wingdings" pitchFamily="2" charset="2"/>
              <a:buNone/>
            </a:pPr>
            <a:r>
              <a:rPr lang="ru-RU" sz="1600" dirty="0">
                <a:latin typeface="Times New Roman" pitchFamily="18" charset="0"/>
              </a:rPr>
              <a:t>по алгоритму ГОСТ 28147-89 с использованием 256-битного </a:t>
            </a:r>
            <a:r>
              <a:rPr lang="ru-RU" sz="1600" dirty="0" smtClean="0">
                <a:latin typeface="Times New Roman" pitchFamily="18" charset="0"/>
              </a:rPr>
              <a:t>ключа, уникального для каждой конкретной системы </a:t>
            </a:r>
            <a:endParaRPr lang="ru-RU" sz="1600" dirty="0">
              <a:latin typeface="Times New Roman" pitchFamily="18" charset="0"/>
            </a:endParaRPr>
          </a:p>
          <a:p>
            <a:pPr>
              <a:buSzPct val="45000"/>
              <a:buFont typeface="Wingdings" pitchFamily="2" charset="2"/>
              <a:buNone/>
            </a:pPr>
            <a:endParaRPr lang="ru-RU" sz="1600" dirty="0">
              <a:latin typeface="Times New Roman" pitchFamily="18" charset="0"/>
            </a:endParaRPr>
          </a:p>
          <a:p>
            <a:pPr>
              <a:buSzPct val="45000"/>
              <a:buFont typeface="Wingdings" pitchFamily="2" charset="2"/>
              <a:buChar char=""/>
            </a:pPr>
            <a:r>
              <a:rPr lang="ru-RU" sz="1600" dirty="0">
                <a:latin typeface="Times New Roman" pitchFamily="18" charset="0"/>
              </a:rPr>
              <a:t>  </a:t>
            </a:r>
            <a:r>
              <a:rPr lang="ru-RU" sz="1600" dirty="0" err="1">
                <a:latin typeface="Times New Roman" pitchFamily="18" charset="0"/>
              </a:rPr>
              <a:t>имитостойкий</a:t>
            </a:r>
            <a:r>
              <a:rPr lang="ru-RU" sz="1600" dirty="0">
                <a:latin typeface="Times New Roman" pitchFamily="18" charset="0"/>
              </a:rPr>
              <a:t> протокол </a:t>
            </a:r>
            <a:r>
              <a:rPr lang="ru-RU" sz="1600" dirty="0" smtClean="0">
                <a:latin typeface="Times New Roman" pitchFamily="18" charset="0"/>
              </a:rPr>
              <a:t>передачи пакетов </a:t>
            </a:r>
            <a:r>
              <a:rPr lang="ru-RU" sz="1600" dirty="0">
                <a:latin typeface="Times New Roman" pitchFamily="18" charset="0"/>
              </a:rPr>
              <a:t>с контролем уникального серийного номера устройства (6 байтовое число) и номера пакета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79438" y="506413"/>
            <a:ext cx="8240712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Защищенность </a:t>
            </a:r>
            <a:r>
              <a:rPr lang="ru-RU" sz="2000" b="1" dirty="0">
                <a:solidFill>
                  <a:srgbClr val="800000"/>
                </a:solidFill>
              </a:rPr>
              <a:t>данных в сети общего пользования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11388"/>
            <a:ext cx="3779838" cy="30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9750" y="1079500"/>
            <a:ext cx="79549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</a:rPr>
              <a:t>СКУД Gate-IP обеспечивает безопасную работу как внутри локальной сети предприятия (проводной или Wi-Fi), так и через сеть Интернет. </a:t>
            </a:r>
          </a:p>
          <a:p>
            <a:pPr>
              <a:buClrTx/>
              <a:buFontTx/>
              <a:buNone/>
            </a:pP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17738"/>
            <a:ext cx="4319587" cy="300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9750" y="5400675"/>
            <a:ext cx="82804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en-US" sz="1600" dirty="0">
                <a:latin typeface="Times New Roman" pitchFamily="18" charset="0"/>
              </a:rPr>
              <a:t>Кроме </a:t>
            </a:r>
            <a:r>
              <a:rPr lang="en-US" sz="1600" dirty="0" err="1">
                <a:latin typeface="Times New Roman" pitchFamily="18" charset="0"/>
              </a:rPr>
              <a:t>того</a:t>
            </a:r>
            <a:r>
              <a:rPr lang="en-US" sz="1600" dirty="0">
                <a:latin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</a:rPr>
              <a:t>несколько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различных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систем</a:t>
            </a:r>
            <a:r>
              <a:rPr lang="en-US" sz="1600" dirty="0">
                <a:latin typeface="Times New Roman" pitchFamily="18" charset="0"/>
              </a:rPr>
              <a:t> Gate-IP </a:t>
            </a:r>
            <a:r>
              <a:rPr lang="en-US" sz="1600" dirty="0" err="1">
                <a:latin typeface="Times New Roman" pitchFamily="18" charset="0"/>
              </a:rPr>
              <a:t>могут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работать</a:t>
            </a:r>
            <a:r>
              <a:rPr lang="en-US" sz="1600" dirty="0">
                <a:latin typeface="Times New Roman" pitchFamily="18" charset="0"/>
              </a:rPr>
              <a:t> в </a:t>
            </a:r>
            <a:r>
              <a:rPr lang="en-US" sz="1600" dirty="0" err="1">
                <a:latin typeface="Times New Roman" pitchFamily="18" charset="0"/>
              </a:rPr>
              <a:t>одной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локальной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сети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без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влияния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друг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на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друга</a:t>
            </a:r>
            <a:r>
              <a:rPr lang="en-US" sz="1600" dirty="0">
                <a:latin typeface="Times New Roman" pitchFamily="18" charset="0"/>
              </a:rPr>
              <a:t> и </a:t>
            </a:r>
            <a:r>
              <a:rPr lang="en-US" sz="1600" dirty="0" err="1">
                <a:latin typeface="Times New Roman" pitchFamily="18" charset="0"/>
              </a:rPr>
              <a:t>риска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перехвата</a:t>
            </a:r>
            <a:r>
              <a:rPr lang="en-US" sz="1600" dirty="0">
                <a:latin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</a:rPr>
              <a:t>пакетов</a:t>
            </a:r>
            <a:r>
              <a:rPr lang="en-US" sz="1600" dirty="0"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5536" y="188640"/>
            <a:ext cx="8351837" cy="72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Устойчивость работы СКУД,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функционирующей на базе сети </a:t>
            </a:r>
            <a:r>
              <a:rPr lang="ru-RU" sz="2000" b="1" dirty="0">
                <a:solidFill>
                  <a:srgbClr val="800000"/>
                </a:solidFill>
              </a:rPr>
              <a:t>общего пользования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11560" y="1340768"/>
            <a:ext cx="432048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1600" b="1" dirty="0" err="1">
                <a:latin typeface="Times New Roman" pitchFamily="18" charset="0"/>
              </a:rPr>
              <a:t>Нотификационная</a:t>
            </a:r>
            <a:r>
              <a:rPr lang="ru-RU" sz="1600" b="1" dirty="0">
                <a:latin typeface="Times New Roman" pitchFamily="18" charset="0"/>
              </a:rPr>
              <a:t> схема работы:</a:t>
            </a:r>
          </a:p>
          <a:p>
            <a:r>
              <a:rPr lang="ru-RU" sz="1600" dirty="0">
                <a:latin typeface="Times New Roman" pitchFamily="18" charset="0"/>
              </a:rPr>
              <a:t>- соединение с сервером инициализирует контроллер</a:t>
            </a:r>
          </a:p>
          <a:p>
            <a:r>
              <a:rPr lang="ru-RU" sz="1600" dirty="0">
                <a:latin typeface="Times New Roman" pitchFamily="18" charset="0"/>
              </a:rPr>
              <a:t>- контроллер может иметь динамический адрес</a:t>
            </a:r>
          </a:p>
          <a:p>
            <a:r>
              <a:rPr lang="ru-RU" sz="1600" dirty="0">
                <a:latin typeface="Times New Roman" pitchFamily="18" charset="0"/>
              </a:rPr>
              <a:t>- возможность работы в сетях со сложной топологией</a:t>
            </a:r>
          </a:p>
          <a:p>
            <a:r>
              <a:rPr lang="ru-RU" sz="1600" dirty="0" smtClean="0">
                <a:latin typeface="Times New Roman" pitchFamily="18" charset="0"/>
              </a:rPr>
              <a:t>- </a:t>
            </a:r>
            <a:r>
              <a:rPr lang="ru-RU" sz="1600" dirty="0">
                <a:latin typeface="Times New Roman" pitchFamily="18" charset="0"/>
              </a:rPr>
              <a:t>постоянный контроль канала связи</a:t>
            </a:r>
          </a:p>
          <a:p>
            <a:endParaRPr lang="en-US" sz="1600" dirty="0" smtClean="0">
              <a:latin typeface="Times New Roman" pitchFamily="18" charset="0"/>
            </a:endParaRPr>
          </a:p>
          <a:p>
            <a:endParaRPr lang="en-US" sz="1600" b="1" dirty="0" smtClean="0">
              <a:latin typeface="Times New Roman" pitchFamily="18" charset="0"/>
            </a:endParaRPr>
          </a:p>
          <a:p>
            <a:r>
              <a:rPr lang="en-US" sz="1600" b="1" dirty="0" err="1" smtClean="0">
                <a:latin typeface="Times New Roman" pitchFamily="18" charset="0"/>
              </a:rPr>
              <a:t>Резервирование</a:t>
            </a:r>
            <a:r>
              <a:rPr lang="en-US" sz="1600" b="1" dirty="0" smtClean="0">
                <a:latin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Wi-Fi</a:t>
            </a:r>
          </a:p>
          <a:p>
            <a:endParaRPr lang="ru-RU" sz="1600" dirty="0">
              <a:latin typeface="Times New Roman" pitchFamily="18" charset="0"/>
            </a:endParaRPr>
          </a:p>
          <a:p>
            <a:endParaRPr lang="ru-RU" sz="1600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739261"/>
            <a:ext cx="6516216" cy="47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123728" y="260648"/>
            <a:ext cx="563173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800000"/>
                </a:solidFill>
              </a:rPr>
              <a:t>Резервирование путей передачи данных</a:t>
            </a: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539750" y="764704"/>
            <a:ext cx="845978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1600" b="1" dirty="0">
                <a:latin typeface="Times New Roman" pitchFamily="18" charset="0"/>
              </a:rPr>
              <a:t>Резервирование Wi-Fi</a:t>
            </a:r>
          </a:p>
          <a:p>
            <a:r>
              <a:rPr lang="ru-RU" sz="1600" dirty="0">
                <a:latin typeface="Times New Roman" pitchFamily="18" charset="0"/>
              </a:rPr>
              <a:t>Для резервирования беспроводного канала связи поддерживается </a:t>
            </a:r>
            <a:r>
              <a:rPr lang="ru-RU" sz="1600" dirty="0" smtClean="0">
                <a:latin typeface="Times New Roman" pitchFamily="18" charset="0"/>
              </a:rPr>
              <a:t>работа контроллера СКУД </a:t>
            </a:r>
            <a:r>
              <a:rPr lang="ru-RU" sz="1600" dirty="0">
                <a:latin typeface="Times New Roman" pitchFamily="18" charset="0"/>
              </a:rPr>
              <a:t>с двумя Wi-Fi точками доступа - основной и резервной: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00236" y="1812986"/>
            <a:ext cx="7488188" cy="485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12776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  Производится, развивается и поддерживается с 2011 года. </a:t>
            </a:r>
          </a:p>
          <a:p>
            <a:endParaRPr lang="en-US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  Аппаратная часть базируется на типовом универсальном сетевом контроллере Gate-IP100 и его второй модификации Gate-IP200.</a:t>
            </a:r>
          </a:p>
          <a:p>
            <a:pPr>
              <a:buFont typeface="Wingdings" pitchFamily="2" charset="2"/>
              <a:buChar char="q"/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  Система имеет свое штатное современное ПО </a:t>
            </a:r>
            <a:r>
              <a:rPr lang="ru-RU" sz="1600" dirty="0" err="1" smtClean="0">
                <a:solidFill>
                  <a:schemeClr val="tx1"/>
                </a:solidFill>
              </a:rPr>
              <a:t>Gate-IP</a:t>
            </a:r>
            <a:r>
              <a:rPr lang="ru-RU" sz="1600" dirty="0" smtClean="0">
                <a:solidFill>
                  <a:schemeClr val="tx1"/>
                </a:solidFill>
              </a:rPr>
              <a:t> в  составе полнофункциональной и ограниченной бесплатной версий.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  Функционирует на профессиональных IP технологиях сетей </a:t>
            </a:r>
            <a:r>
              <a:rPr lang="ru-RU" sz="1600" dirty="0" err="1" smtClean="0">
                <a:solidFill>
                  <a:schemeClr val="tx1"/>
                </a:solidFill>
              </a:rPr>
              <a:t>Ethernet</a:t>
            </a:r>
            <a:r>
              <a:rPr lang="ru-RU" sz="1600" dirty="0" smtClean="0">
                <a:solidFill>
                  <a:schemeClr val="tx1"/>
                </a:solidFill>
              </a:rPr>
              <a:t> и </a:t>
            </a:r>
            <a:r>
              <a:rPr lang="ru-RU" sz="1600" dirty="0" err="1" smtClean="0">
                <a:solidFill>
                  <a:schemeClr val="tx1"/>
                </a:solidFill>
              </a:rPr>
              <a:t>Wi-Fi</a:t>
            </a:r>
            <a:r>
              <a:rPr lang="ru-RU" sz="1600" dirty="0" smtClean="0">
                <a:solidFill>
                  <a:schemeClr val="tx1"/>
                </a:solidFill>
              </a:rPr>
              <a:t> с возможностью использования сетевых технологий DHCP и DNS. 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solidFill>
                  <a:schemeClr val="tx1"/>
                </a:solidFill>
              </a:rPr>
              <a:t>  Передача данных в сетях осуществляется в закрытом виде с индивидуальным шифром для каждого объекта.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75656" y="476672"/>
            <a:ext cx="5782096" cy="597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990000"/>
                </a:solidFill>
              </a:rPr>
              <a:t>Профессиональная сетевая СКУД </a:t>
            </a:r>
            <a:r>
              <a:rPr lang="ru-RU" sz="2000" b="1" dirty="0" err="1" smtClean="0">
                <a:solidFill>
                  <a:srgbClr val="990000"/>
                </a:solidFill>
              </a:rPr>
              <a:t>Gate-IP</a:t>
            </a:r>
            <a:endParaRPr lang="ru-RU" sz="2000" b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79712" y="260648"/>
            <a:ext cx="5775746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rgbClr val="800000"/>
                </a:solidFill>
              </a:rPr>
              <a:t>Дополнительные приятные возможности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3528" y="1268760"/>
            <a:ext cx="5256213" cy="430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1600" b="1" dirty="0">
                <a:latin typeface="Times New Roman" pitchFamily="18" charset="0"/>
              </a:rPr>
              <a:t>Динамическое получение IP адреса (DHCP)</a:t>
            </a:r>
          </a:p>
          <a:p>
            <a:r>
              <a:rPr lang="ru-RU" sz="1600" dirty="0">
                <a:latin typeface="Times New Roman" pitchFamily="18" charset="0"/>
              </a:rPr>
              <a:t>Коммуникатор контроллера Gate-IP  поддерживает </a:t>
            </a:r>
            <a:r>
              <a:rPr lang="ru-RU" sz="1600" dirty="0" smtClean="0">
                <a:latin typeface="Times New Roman" pitchFamily="18" charset="0"/>
              </a:rPr>
              <a:t>как ручную установку статического </a:t>
            </a:r>
            <a:r>
              <a:rPr lang="ru-RU" sz="1600" dirty="0">
                <a:latin typeface="Times New Roman" pitchFamily="18" charset="0"/>
              </a:rPr>
              <a:t>IP адреса, так и протокол </a:t>
            </a:r>
            <a:r>
              <a:rPr lang="en-US" sz="1600" dirty="0">
                <a:latin typeface="Times New Roman" pitchFamily="18" charset="0"/>
              </a:rPr>
              <a:t>DHCP. </a:t>
            </a:r>
            <a:r>
              <a:rPr lang="ru-RU" sz="1600" dirty="0">
                <a:latin typeface="Times New Roman" pitchFamily="18" charset="0"/>
              </a:rPr>
              <a:t>Это </a:t>
            </a:r>
            <a:r>
              <a:rPr lang="ru-RU" sz="1600" dirty="0" smtClean="0">
                <a:latin typeface="Times New Roman" pitchFamily="18" charset="0"/>
              </a:rPr>
              <a:t>позволяет: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itchFamily="18" charset="0"/>
              </a:rPr>
              <a:t>избежать </a:t>
            </a:r>
            <a:r>
              <a:rPr lang="ru-RU" sz="1600" dirty="0">
                <a:latin typeface="Times New Roman" pitchFamily="18" charset="0"/>
              </a:rPr>
              <a:t>ручной настройки </a:t>
            </a:r>
            <a:r>
              <a:rPr lang="ru-RU" sz="1600" dirty="0" smtClean="0">
                <a:latin typeface="Times New Roman" pitchFamily="18" charset="0"/>
              </a:rPr>
              <a:t>сетевых устройств и сопутствующих ошибок</a:t>
            </a:r>
          </a:p>
          <a:p>
            <a:pPr marL="342900" indent="-342900">
              <a:buFontTx/>
              <a:buChar char="-"/>
            </a:pPr>
            <a:r>
              <a:rPr lang="ru-RU" sz="1600" dirty="0" smtClean="0">
                <a:latin typeface="Times New Roman" pitchFamily="18" charset="0"/>
              </a:rPr>
              <a:t>повысить </a:t>
            </a:r>
            <a:r>
              <a:rPr lang="ru-RU" sz="1600" dirty="0">
                <a:latin typeface="Times New Roman" pitchFamily="18" charset="0"/>
              </a:rPr>
              <a:t>живучесть системы при </a:t>
            </a:r>
            <a:r>
              <a:rPr lang="ru-RU" sz="1600" dirty="0" smtClean="0">
                <a:latin typeface="Times New Roman" pitchFamily="18" charset="0"/>
              </a:rPr>
              <a:t>падениях и восстановлении сети</a:t>
            </a:r>
            <a:endParaRPr lang="ru-RU" sz="1600" dirty="0">
              <a:latin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</a:endParaRPr>
          </a:p>
          <a:p>
            <a:endParaRPr lang="en-US" sz="1600" dirty="0" smtClean="0">
              <a:latin typeface="Times New Roman" pitchFamily="18" charset="0"/>
            </a:endParaRPr>
          </a:p>
          <a:p>
            <a:endParaRPr lang="ru-RU" sz="1600" dirty="0">
              <a:latin typeface="Times New Roman" pitchFamily="18" charset="0"/>
            </a:endParaRPr>
          </a:p>
          <a:p>
            <a:r>
              <a:rPr lang="ru-RU" sz="1600" b="1" dirty="0">
                <a:latin typeface="Times New Roman" pitchFamily="18" charset="0"/>
              </a:rPr>
              <a:t>Использование DNS имен вместо IP адресов сервера СКУД</a:t>
            </a:r>
          </a:p>
          <a:p>
            <a:r>
              <a:rPr lang="ru-RU" sz="1600" dirty="0" smtClean="0">
                <a:latin typeface="Times New Roman" pitchFamily="18" charset="0"/>
              </a:rPr>
              <a:t>Указание DNS </a:t>
            </a:r>
            <a:r>
              <a:rPr lang="ru-RU" sz="1600" dirty="0">
                <a:latin typeface="Times New Roman" pitchFamily="18" charset="0"/>
              </a:rPr>
              <a:t>имени сервера СКУД </a:t>
            </a:r>
            <a:r>
              <a:rPr lang="ru-RU" sz="1600" dirty="0" smtClean="0">
                <a:latin typeface="Times New Roman" pitchFamily="18" charset="0"/>
              </a:rPr>
              <a:t>в контроллере обеспечивает работоспособность системы при смене IP адреса сервера, причем  </a:t>
            </a:r>
            <a:r>
              <a:rPr lang="ru-RU" sz="1600" dirty="0">
                <a:latin typeface="Times New Roman" pitchFamily="18" charset="0"/>
              </a:rPr>
              <a:t>без </a:t>
            </a:r>
            <a:r>
              <a:rPr lang="ru-RU" sz="1600" dirty="0" smtClean="0">
                <a:latin typeface="Times New Roman" pitchFamily="18" charset="0"/>
              </a:rPr>
              <a:t>перенастройки </a:t>
            </a:r>
            <a:r>
              <a:rPr lang="ru-RU" sz="1600" dirty="0">
                <a:latin typeface="Times New Roman" pitchFamily="18" charset="0"/>
              </a:rPr>
              <a:t>всех контроллеров доступа.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455988"/>
            <a:ext cx="30607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1044575"/>
            <a:ext cx="306070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63688" y="260648"/>
            <a:ext cx="5112568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ИТОГО: </a:t>
            </a:r>
            <a:r>
              <a:rPr lang="ru-RU" sz="2000" b="1" dirty="0">
                <a:solidFill>
                  <a:srgbClr val="800000"/>
                </a:solidFill>
              </a:rPr>
              <a:t>п</a:t>
            </a:r>
            <a:r>
              <a:rPr lang="ru-RU" sz="2000" b="1" dirty="0" smtClean="0">
                <a:solidFill>
                  <a:srgbClr val="800000"/>
                </a:solidFill>
              </a:rPr>
              <a:t>реимущества СКУД </a:t>
            </a:r>
            <a:r>
              <a:rPr lang="en-US" sz="2000" b="1" dirty="0" smtClean="0">
                <a:solidFill>
                  <a:srgbClr val="800000"/>
                </a:solidFill>
              </a:rPr>
              <a:t>Gate-IP</a:t>
            </a:r>
            <a:endParaRPr lang="ru-RU" sz="2000" b="1" dirty="0">
              <a:solidFill>
                <a:srgbClr val="800000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857" y="908720"/>
            <a:ext cx="7560519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</a:rPr>
              <a:t>один универсальный базовый контроллер СКУД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</a:rPr>
              <a:t>в</a:t>
            </a:r>
            <a:r>
              <a:rPr lang="ru-RU" sz="1600" dirty="0" smtClean="0">
                <a:latin typeface="Times New Roman" pitchFamily="18" charset="0"/>
              </a:rPr>
              <a:t>ыбор среды передачи </a:t>
            </a:r>
            <a:r>
              <a:rPr lang="en-US" sz="1600" dirty="0" smtClean="0">
                <a:latin typeface="Times New Roman" pitchFamily="18" charset="0"/>
              </a:rPr>
              <a:t>LAN, WAN, Wi-Fi</a:t>
            </a:r>
            <a:endParaRPr lang="ru-RU" sz="1600" dirty="0">
              <a:latin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err="1">
                <a:latin typeface="Times New Roman" pitchFamily="18" charset="0"/>
              </a:rPr>
              <a:t>нотификационная</a:t>
            </a:r>
            <a:r>
              <a:rPr lang="ru-RU" sz="1600" dirty="0">
                <a:latin typeface="Times New Roman" pitchFamily="18" charset="0"/>
              </a:rPr>
              <a:t> схема работы </a:t>
            </a:r>
            <a:r>
              <a:rPr lang="ru-RU" sz="1600" dirty="0" smtClean="0">
                <a:latin typeface="Times New Roman" pitchFamily="18" charset="0"/>
              </a:rPr>
              <a:t>контроллеров в системе</a:t>
            </a:r>
            <a:endParaRPr lang="ru-RU" sz="1600" dirty="0">
              <a:latin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</a:rPr>
              <a:t>постоянный контроль каналов связи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</a:rPr>
              <a:t>к</a:t>
            </a:r>
            <a:r>
              <a:rPr lang="ru-RU" sz="1600" dirty="0" smtClean="0">
                <a:latin typeface="Times New Roman" pitchFamily="18" charset="0"/>
              </a:rPr>
              <a:t>омплексная защита пакетов данных при передаче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</a:rPr>
              <a:t>доступность удобств и преимуществ </a:t>
            </a:r>
            <a:r>
              <a:rPr lang="ru-RU" sz="1600" dirty="0">
                <a:latin typeface="Times New Roman" pitchFamily="18" charset="0"/>
              </a:rPr>
              <a:t>сетевых протоколов (DHCP, DNS)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</a:rPr>
              <a:t>н</a:t>
            </a:r>
            <a:r>
              <a:rPr lang="ru-RU" sz="1600" dirty="0" smtClean="0">
                <a:latin typeface="Times New Roman" pitchFamily="18" charset="0"/>
              </a:rPr>
              <a:t>адежность и живучесть СКУД</a:t>
            </a:r>
            <a:endParaRPr lang="ru-RU" sz="1600" dirty="0">
              <a:latin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644008" y="2636912"/>
            <a:ext cx="4248472" cy="2880320"/>
            <a:chOff x="5195886" y="3512234"/>
            <a:chExt cx="3674689" cy="2448007"/>
          </a:xfrm>
        </p:grpSpPr>
        <p:pic>
          <p:nvPicPr>
            <p:cNvPr id="2050" name="Picture 2" descr="http://s4.pikabu.ru/images/big_size_comm/2014-10_3/14131154102870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886" y="3512234"/>
              <a:ext cx="3674689" cy="24480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"/>
            <p:cNvSpPr>
              <a:spLocks noChangeArrowheads="1"/>
            </p:cNvSpPr>
            <p:nvPr/>
          </p:nvSpPr>
          <p:spPr bwMode="auto">
            <a:xfrm>
              <a:off x="5267895" y="5450654"/>
              <a:ext cx="3552577" cy="509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 anchor="ctr"/>
            <a:lstStyle/>
            <a:p>
              <a: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en-US" sz="2000" b="1" dirty="0" smtClean="0"/>
                <a:t>Gate-IP</a:t>
              </a:r>
              <a:r>
                <a:rPr lang="ru-RU" sz="2000" b="1" dirty="0" smtClean="0"/>
                <a:t> - во! какая система</a:t>
              </a:r>
              <a:endParaRPr lang="ru-RU" sz="2000" b="1" dirty="0"/>
            </a:p>
          </p:txBody>
        </p:sp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67865" y="4161695"/>
            <a:ext cx="5184255" cy="193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en-US" sz="1600" dirty="0" smtClean="0">
                <a:latin typeface="Times New Roman" pitchFamily="18" charset="0"/>
              </a:rPr>
              <a:t>web </a:t>
            </a:r>
            <a:r>
              <a:rPr lang="ru-RU" sz="1600" dirty="0" smtClean="0">
                <a:latin typeface="Times New Roman" pitchFamily="18" charset="0"/>
              </a:rPr>
              <a:t>и </a:t>
            </a:r>
            <a:r>
              <a:rPr lang="en-US" sz="1600" dirty="0" smtClean="0">
                <a:latin typeface="Times New Roman" pitchFamily="18" charset="0"/>
              </a:rPr>
              <a:t>mobile </a:t>
            </a:r>
            <a:r>
              <a:rPr lang="ru-RU" sz="1600" dirty="0" smtClean="0">
                <a:latin typeface="Times New Roman" pitchFamily="18" charset="0"/>
              </a:rPr>
              <a:t>клиенты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err="1" smtClean="0">
                <a:latin typeface="Times New Roman" pitchFamily="18" charset="0"/>
              </a:rPr>
              <a:t>видеоверификация</a:t>
            </a:r>
            <a:r>
              <a:rPr lang="ru-RU" sz="1600" dirty="0" smtClean="0">
                <a:latin typeface="Times New Roman" pitchFamily="18" charset="0"/>
              </a:rPr>
              <a:t> событий доступа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</a:rPr>
              <a:t>э</a:t>
            </a:r>
            <a:r>
              <a:rPr lang="ru-RU" sz="1600" dirty="0" smtClean="0">
                <a:latin typeface="Times New Roman" pitchFamily="18" charset="0"/>
              </a:rPr>
              <a:t>ффективное </a:t>
            </a:r>
            <a:r>
              <a:rPr lang="en-US" sz="1600" dirty="0" smtClean="0">
                <a:latin typeface="Times New Roman" pitchFamily="18" charset="0"/>
              </a:rPr>
              <a:t>SMS</a:t>
            </a:r>
            <a:r>
              <a:rPr lang="ru-RU" sz="1600" dirty="0" smtClean="0">
                <a:latin typeface="Times New Roman" pitchFamily="18" charset="0"/>
              </a:rPr>
              <a:t> оповещение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</a:rPr>
              <a:t>система беспроводных замков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</a:rPr>
              <a:t>глобальный </a:t>
            </a:r>
            <a:r>
              <a:rPr lang="ru-RU" sz="1600" dirty="0" err="1" smtClean="0">
                <a:latin typeface="Times New Roman" pitchFamily="18" charset="0"/>
              </a:rPr>
              <a:t>антипассбэк</a:t>
            </a:r>
            <a:r>
              <a:rPr lang="ru-RU" sz="1600" dirty="0" smtClean="0">
                <a:latin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>
                <a:latin typeface="Times New Roman" pitchFamily="18" charset="0"/>
              </a:rPr>
              <a:t>у</a:t>
            </a:r>
            <a:r>
              <a:rPr lang="ru-RU" sz="1600" dirty="0" smtClean="0">
                <a:latin typeface="Times New Roman" pitchFamily="18" charset="0"/>
              </a:rPr>
              <a:t>правление лифтом и автоматикой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600" dirty="0" smtClean="0">
                <a:latin typeface="Times New Roman" pitchFamily="18" charset="0"/>
              </a:rPr>
              <a:t>поддержка </a:t>
            </a:r>
            <a:r>
              <a:rPr lang="ru-RU" sz="1600" dirty="0">
                <a:latin typeface="Times New Roman" pitchFamily="18" charset="0"/>
              </a:rPr>
              <a:t>контроллеров классической СКУД </a:t>
            </a:r>
            <a:r>
              <a:rPr lang="en-US" sz="1600" dirty="0" smtClean="0">
                <a:latin typeface="Times New Roman" pitchFamily="18" charset="0"/>
              </a:rPr>
              <a:t>Gate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11560" y="3645024"/>
            <a:ext cx="2823017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rgbClr val="800000"/>
                </a:solidFill>
              </a:rPr>
              <a:t>д</a:t>
            </a:r>
            <a:r>
              <a:rPr lang="ru-RU" sz="1600" b="1" dirty="0" smtClean="0">
                <a:solidFill>
                  <a:srgbClr val="800000"/>
                </a:solidFill>
              </a:rPr>
              <a:t>ополнительно:</a:t>
            </a:r>
            <a:endParaRPr lang="ru-RU" sz="16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559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1" y="332656"/>
            <a:ext cx="8568182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 marL="342900" indent="-342900"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Автопоиск и </a:t>
            </a:r>
            <a:r>
              <a:rPr lang="ru-RU" sz="1600" b="1" dirty="0">
                <a:solidFill>
                  <a:srgbClr val="800000"/>
                </a:solidFill>
              </a:rPr>
              <a:t>конфигурация контроллеров в сети</a:t>
            </a:r>
          </a:p>
          <a:p>
            <a:pPr marL="342900" indent="-342900"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Поддержка </a:t>
            </a:r>
            <a:r>
              <a:rPr lang="ru-RU" sz="1600" b="1" dirty="0">
                <a:solidFill>
                  <a:srgbClr val="800000"/>
                </a:solidFill>
              </a:rPr>
              <a:t>подчиненных контроллеров классической СКУД </a:t>
            </a:r>
            <a:r>
              <a:rPr lang="ru-RU" sz="1600" b="1" dirty="0" err="1">
                <a:solidFill>
                  <a:srgbClr val="800000"/>
                </a:solidFill>
              </a:rPr>
              <a:t>Gate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sz="1600" b="1" dirty="0" smtClean="0">
                <a:solidFill>
                  <a:srgbClr val="800000"/>
                </a:solidFill>
              </a:rPr>
              <a:t>(Gate-8000</a:t>
            </a:r>
            <a:r>
              <a:rPr lang="ru-RU" sz="1600" b="1" dirty="0">
                <a:solidFill>
                  <a:srgbClr val="800000"/>
                </a:solidFill>
              </a:rPr>
              <a:t>,  Gate-P-4000-PK)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1844824"/>
            <a:ext cx="7166514" cy="469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35212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1" y="332656"/>
            <a:ext cx="856818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 marL="342900" indent="-342900">
              <a:buFont typeface="Courier New" pitchFamily="49" charset="0"/>
              <a:buChar char="o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Автопоиск и </a:t>
            </a:r>
            <a:r>
              <a:rPr lang="ru-RU" sz="1600" b="1" dirty="0">
                <a:solidFill>
                  <a:srgbClr val="800000"/>
                </a:solidFill>
              </a:rPr>
              <a:t>конфигурация контроллеров в </a:t>
            </a:r>
            <a:r>
              <a:rPr lang="ru-RU" sz="1600" b="1" dirty="0" smtClean="0">
                <a:solidFill>
                  <a:srgbClr val="800000"/>
                </a:solidFill>
              </a:rPr>
              <a:t>сети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7208"/>
            <a:ext cx="5455301" cy="434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344268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51520" y="116632"/>
            <a:ext cx="8580823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 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600" b="1" dirty="0" smtClean="0">
                <a:solidFill>
                  <a:srgbClr val="800000"/>
                </a:solidFill>
              </a:rPr>
              <a:t>поддержка </a:t>
            </a:r>
            <a:r>
              <a:rPr lang="ru-RU" sz="1600" b="1" dirty="0">
                <a:solidFill>
                  <a:srgbClr val="800000"/>
                </a:solidFill>
              </a:rPr>
              <a:t>технологии беспроводных замков Gate-IP500 под управлением </a:t>
            </a:r>
            <a:r>
              <a:rPr lang="ru-RU" sz="1600" b="1" dirty="0" err="1">
                <a:solidFill>
                  <a:srgbClr val="800000"/>
                </a:solidFill>
              </a:rPr>
              <a:t>спецконтроллера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sz="1600" b="1" dirty="0" err="1">
                <a:solidFill>
                  <a:srgbClr val="800000"/>
                </a:solidFill>
              </a:rPr>
              <a:t>Gate</a:t>
            </a:r>
            <a:r>
              <a:rPr lang="ru-RU" sz="1600" b="1" dirty="0">
                <a:solidFill>
                  <a:srgbClr val="800000"/>
                </a:solidFill>
              </a:rPr>
              <a:t>-IC-</a:t>
            </a:r>
            <a:r>
              <a:rPr lang="ru-RU" sz="1600" b="1" dirty="0" err="1">
                <a:solidFill>
                  <a:srgbClr val="800000"/>
                </a:solidFill>
              </a:rPr>
              <a:t>Lock</a:t>
            </a:r>
            <a:r>
              <a:rPr lang="ru-RU" sz="1600" b="1" dirty="0">
                <a:solidFill>
                  <a:srgbClr val="800000"/>
                </a:solidFill>
              </a:rPr>
              <a:t> и репитеров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600" b="1" dirty="0">
                <a:solidFill>
                  <a:srgbClr val="800000"/>
                </a:solidFill>
              </a:rPr>
              <a:t>поддержка технологии глобального (зонального) </a:t>
            </a:r>
            <a:r>
              <a:rPr lang="ru-RU" sz="1600" b="1" dirty="0" err="1">
                <a:solidFill>
                  <a:srgbClr val="800000"/>
                </a:solidFill>
              </a:rPr>
              <a:t>антипассбэка</a:t>
            </a:r>
            <a:r>
              <a:rPr lang="ru-RU" sz="1600" b="1" dirty="0">
                <a:solidFill>
                  <a:srgbClr val="800000"/>
                </a:solidFill>
              </a:rPr>
              <a:t> под управлением </a:t>
            </a:r>
            <a:r>
              <a:rPr lang="ru-RU" sz="1600" b="1" dirty="0" err="1">
                <a:solidFill>
                  <a:srgbClr val="800000"/>
                </a:solidFill>
              </a:rPr>
              <a:t>спецконтроллера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sz="1600" b="1" dirty="0" err="1">
                <a:solidFill>
                  <a:srgbClr val="800000"/>
                </a:solidFill>
              </a:rPr>
              <a:t>Gate</a:t>
            </a:r>
            <a:r>
              <a:rPr lang="ru-RU" sz="1600" b="1" dirty="0">
                <a:solidFill>
                  <a:srgbClr val="800000"/>
                </a:solidFill>
              </a:rPr>
              <a:t>-IC-</a:t>
            </a:r>
            <a:r>
              <a:rPr lang="ru-RU" sz="1600" b="1" dirty="0" err="1">
                <a:solidFill>
                  <a:srgbClr val="800000"/>
                </a:solidFill>
              </a:rPr>
              <a:t>Antipassback</a:t>
            </a:r>
            <a:endParaRPr lang="ru-RU" sz="1600" b="1" dirty="0">
              <a:solidFill>
                <a:srgbClr val="800000"/>
              </a:solidFill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600" b="1" dirty="0">
                <a:solidFill>
                  <a:srgbClr val="800000"/>
                </a:solidFill>
              </a:rPr>
              <a:t>поддержка технологии управления лифтом и иной автоматикой под управлением </a:t>
            </a:r>
            <a:r>
              <a:rPr lang="ru-RU" sz="1600" b="1" dirty="0" err="1">
                <a:solidFill>
                  <a:srgbClr val="800000"/>
                </a:solidFill>
              </a:rPr>
              <a:t>спецконтроллера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Gate</a:t>
            </a:r>
            <a:r>
              <a:rPr lang="ru-RU" sz="1600" b="1" dirty="0" smtClean="0">
                <a:solidFill>
                  <a:srgbClr val="800000"/>
                </a:solidFill>
              </a:rPr>
              <a:t>-IC-</a:t>
            </a:r>
            <a:r>
              <a:rPr lang="ru-RU" sz="1600" b="1" dirty="0" err="1" smtClean="0">
                <a:solidFill>
                  <a:srgbClr val="800000"/>
                </a:solidFill>
              </a:rPr>
              <a:t>Elevator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5122" name="Picture 2" descr="H:\10дек2014\ОписанияПриборов\box7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3312368" cy="18927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07904" y="2841317"/>
            <a:ext cx="52565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Общие характеристики 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Питание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: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 Внешний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источник 12В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: ток потребления не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более 150 мА </a:t>
            </a:r>
          </a:p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IEEE 802.3af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PoE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: Класс потребления –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PoE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class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1, до 3,84 Вт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Порт 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Ethernet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 гальванической развязкой, 10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BASE-T/100BASE-TX, 802.3af </a:t>
            </a:r>
            <a:r>
              <a:rPr lang="en-US" sz="1400" dirty="0" err="1">
                <a:solidFill>
                  <a:srgbClr val="000000"/>
                </a:solidFill>
                <a:latin typeface="Times New Roman" pitchFamily="18" charset="0"/>
              </a:rPr>
              <a:t>PoE</a:t>
            </a:r>
            <a:r>
              <a:rPr lang="en-US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Один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порт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micro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USB для конфигурации сетевых настроек и обновления микропрограммы контроллера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Полная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конфигурация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- 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с помощью ПО СКУД через компьютерную сеть. Есть режим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автоконфигурации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Times New Roman" pitchFamily="18" charset="0"/>
              </a:rPr>
              <a:t>одноранговой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сети 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Часы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реального времени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Энергонезависимая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память: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Буфер событий 	47000 </a:t>
            </a:r>
            <a:endParaRPr lang="ru-RU" sz="1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</a:rPr>
              <a:t>Габаритные </a:t>
            </a:r>
            <a:r>
              <a:rPr lang="ru-RU" sz="1400" dirty="0">
                <a:solidFill>
                  <a:srgbClr val="000000"/>
                </a:solidFill>
                <a:latin typeface="Times New Roman" pitchFamily="18" charset="0"/>
              </a:rPr>
              <a:t>размеры корпуса прибора – 110,6 x 80,5 x 27 мм 	</a:t>
            </a:r>
          </a:p>
        </p:txBody>
      </p:sp>
    </p:spTree>
    <p:extLst>
      <p:ext uri="{BB962C8B-B14F-4D97-AF65-F5344CB8AC3E}">
        <p14:creationId xmlns="" xmlns:p14="http://schemas.microsoft.com/office/powerpoint/2010/main" val="2686468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081794" y="188640"/>
            <a:ext cx="2894565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</a:t>
            </a:r>
          </a:p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rgbClr val="800000"/>
              </a:solidFill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400" b="1" dirty="0" smtClean="0">
                <a:solidFill>
                  <a:srgbClr val="800000"/>
                </a:solidFill>
              </a:rPr>
              <a:t>поддержка </a:t>
            </a:r>
            <a:r>
              <a:rPr lang="ru-RU" sz="1400" b="1" dirty="0">
                <a:solidFill>
                  <a:srgbClr val="800000"/>
                </a:solidFill>
              </a:rPr>
              <a:t>технологии беспроводных замков Gate-IP500 под управлением </a:t>
            </a:r>
            <a:r>
              <a:rPr lang="ru-RU" sz="1400" b="1" dirty="0" err="1">
                <a:solidFill>
                  <a:srgbClr val="800000"/>
                </a:solidFill>
              </a:rPr>
              <a:t>спецконтроллера</a:t>
            </a:r>
            <a:r>
              <a:rPr lang="ru-RU" sz="1400" b="1" dirty="0">
                <a:solidFill>
                  <a:srgbClr val="800000"/>
                </a:solidFill>
              </a:rPr>
              <a:t> </a:t>
            </a:r>
            <a:r>
              <a:rPr lang="ru-RU" sz="1400" b="1" dirty="0" err="1">
                <a:solidFill>
                  <a:srgbClr val="800000"/>
                </a:solidFill>
              </a:rPr>
              <a:t>Gate</a:t>
            </a:r>
            <a:r>
              <a:rPr lang="ru-RU" sz="1400" b="1" dirty="0">
                <a:solidFill>
                  <a:srgbClr val="800000"/>
                </a:solidFill>
              </a:rPr>
              <a:t>-IC-</a:t>
            </a:r>
            <a:r>
              <a:rPr lang="ru-RU" sz="1400" b="1" dirty="0" err="1">
                <a:solidFill>
                  <a:srgbClr val="800000"/>
                </a:solidFill>
              </a:rPr>
              <a:t>Lock</a:t>
            </a:r>
            <a:r>
              <a:rPr lang="ru-RU" sz="1400" b="1" dirty="0">
                <a:solidFill>
                  <a:srgbClr val="800000"/>
                </a:solidFill>
              </a:rPr>
              <a:t> и репитеров</a:t>
            </a: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400" b="1" dirty="0">
                <a:solidFill>
                  <a:srgbClr val="800000"/>
                </a:solidFill>
              </a:rPr>
              <a:t>поддержка технологии глобального (зонального) </a:t>
            </a:r>
            <a:r>
              <a:rPr lang="ru-RU" sz="1400" b="1" dirty="0" err="1">
                <a:solidFill>
                  <a:srgbClr val="800000"/>
                </a:solidFill>
              </a:rPr>
              <a:t>антипассбэка</a:t>
            </a:r>
            <a:r>
              <a:rPr lang="ru-RU" sz="1400" b="1" dirty="0">
                <a:solidFill>
                  <a:srgbClr val="800000"/>
                </a:solidFill>
              </a:rPr>
              <a:t> под управлением </a:t>
            </a:r>
            <a:r>
              <a:rPr lang="ru-RU" sz="1400" b="1" dirty="0" err="1">
                <a:solidFill>
                  <a:srgbClr val="800000"/>
                </a:solidFill>
              </a:rPr>
              <a:t>спецконтроллера</a:t>
            </a:r>
            <a:r>
              <a:rPr lang="ru-RU" sz="1400" b="1" dirty="0">
                <a:solidFill>
                  <a:srgbClr val="800000"/>
                </a:solidFill>
              </a:rPr>
              <a:t> </a:t>
            </a:r>
            <a:r>
              <a:rPr lang="ru-RU" sz="1400" b="1" dirty="0" err="1">
                <a:solidFill>
                  <a:srgbClr val="800000"/>
                </a:solidFill>
              </a:rPr>
              <a:t>Gate</a:t>
            </a:r>
            <a:r>
              <a:rPr lang="ru-RU" sz="1400" b="1" dirty="0">
                <a:solidFill>
                  <a:srgbClr val="800000"/>
                </a:solidFill>
              </a:rPr>
              <a:t>-IC-</a:t>
            </a:r>
            <a:r>
              <a:rPr lang="ru-RU" sz="1400" b="1" dirty="0" err="1">
                <a:solidFill>
                  <a:srgbClr val="800000"/>
                </a:solidFill>
              </a:rPr>
              <a:t>Antipassback</a:t>
            </a:r>
            <a:endParaRPr lang="ru-RU" sz="1400" b="1" dirty="0">
              <a:solidFill>
                <a:srgbClr val="800000"/>
              </a:solidFill>
            </a:endParaRPr>
          </a:p>
          <a:p>
            <a:pPr marL="342900" lvl="0" indent="-342900">
              <a:buFont typeface="Courier New" pitchFamily="49" charset="0"/>
              <a:buChar char="o"/>
            </a:pPr>
            <a:r>
              <a:rPr lang="ru-RU" sz="1400" b="1" dirty="0">
                <a:solidFill>
                  <a:srgbClr val="800000"/>
                </a:solidFill>
              </a:rPr>
              <a:t>поддержка технологии управления лифтом и иной автоматикой под управлением </a:t>
            </a:r>
            <a:r>
              <a:rPr lang="ru-RU" sz="1400" b="1" dirty="0" err="1">
                <a:solidFill>
                  <a:srgbClr val="800000"/>
                </a:solidFill>
              </a:rPr>
              <a:t>спецконтроллера</a:t>
            </a:r>
            <a:r>
              <a:rPr lang="ru-RU" sz="1400" b="1" dirty="0">
                <a:solidFill>
                  <a:srgbClr val="800000"/>
                </a:solidFill>
              </a:rPr>
              <a:t> </a:t>
            </a:r>
            <a:r>
              <a:rPr lang="ru-RU" sz="1400" b="1" dirty="0" err="1" smtClean="0">
                <a:solidFill>
                  <a:srgbClr val="800000"/>
                </a:solidFill>
              </a:rPr>
              <a:t>Gate</a:t>
            </a:r>
            <a:r>
              <a:rPr lang="ru-RU" sz="1400" b="1" dirty="0" smtClean="0">
                <a:solidFill>
                  <a:srgbClr val="800000"/>
                </a:solidFill>
              </a:rPr>
              <a:t>-IC-</a:t>
            </a:r>
            <a:r>
              <a:rPr lang="ru-RU" sz="1400" b="1" dirty="0" err="1" smtClean="0">
                <a:solidFill>
                  <a:srgbClr val="800000"/>
                </a:solidFill>
              </a:rPr>
              <a:t>Elevator</a:t>
            </a:r>
            <a:endParaRPr lang="ru-RU" sz="1400" b="1" dirty="0">
              <a:solidFill>
                <a:srgbClr val="800000"/>
              </a:solidFill>
            </a:endParaRPr>
          </a:p>
        </p:txBody>
      </p:sp>
      <p:pic>
        <p:nvPicPr>
          <p:cNvPr id="3074" name="Picture 2" descr="H:\вебинар10дек2014\Gate-IP n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32656"/>
            <a:ext cx="5902282" cy="62574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4774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2438" y="284163"/>
            <a:ext cx="8351837" cy="12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Система беспроводных замков Gate-IP500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под управлением </a:t>
            </a:r>
            <a:r>
              <a:rPr lang="ru-RU" sz="1600" b="1" dirty="0" err="1" smtClean="0">
                <a:solidFill>
                  <a:srgbClr val="800000"/>
                </a:solidFill>
              </a:rPr>
              <a:t>спецконтроллера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Gate-IC-Lock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6115"/>
            <a:ext cx="5400600" cy="4468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96136" y="1988840"/>
            <a:ext cx="315841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Контроллер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Gate-IC-Lock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выполняет маршрутизацию данных от разрешенных беспроводных контроллеров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Gate-IP500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ретрансляторы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Gate-Hub (Ethernet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WiFi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Интерфейс связи между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Gate-IC-Lock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сервером СКУД, а также между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Gate-IC-Lock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Gate-Hub –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компьютерная сеть. Интерфейс связи между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Gate-IC-Lock, Gate-Hub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Gate-IP500 – SRD (short range devices) –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330" y="6044982"/>
            <a:ext cx="85120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Контроллеры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Gate-IP500 работают в автоматическом режиме, т.е. принимают решение о предоставлении доступа на основе загруженных в них ранее правил. </a:t>
            </a:r>
          </a:p>
        </p:txBody>
      </p:sp>
    </p:spTree>
    <p:extLst>
      <p:ext uri="{BB962C8B-B14F-4D97-AF65-F5344CB8AC3E}">
        <p14:creationId xmlns="" xmlns:p14="http://schemas.microsoft.com/office/powerpoint/2010/main" val="37471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2438" y="284163"/>
            <a:ext cx="8351837" cy="12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Реализация глобального (зонального) </a:t>
            </a:r>
            <a:r>
              <a:rPr lang="ru-RU" sz="1600" b="1" dirty="0" err="1" smtClean="0">
                <a:solidFill>
                  <a:srgbClr val="800000"/>
                </a:solidFill>
              </a:rPr>
              <a:t>антипассбэка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под управлением </a:t>
            </a:r>
            <a:r>
              <a:rPr lang="ru-RU" sz="1600" b="1" dirty="0" err="1" smtClean="0">
                <a:solidFill>
                  <a:srgbClr val="800000"/>
                </a:solidFill>
              </a:rPr>
              <a:t>спецконтроллера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Gate-IC-Antipassback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30" y="1556792"/>
            <a:ext cx="7959252" cy="475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71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148064" y="260648"/>
            <a:ext cx="365621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b="1" dirty="0" smtClean="0">
              <a:solidFill>
                <a:srgbClr val="8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 smtClean="0">
                <a:solidFill>
                  <a:srgbClr val="800000"/>
                </a:solidFill>
              </a:rPr>
              <a:t>Реализация глобального (зонального) </a:t>
            </a:r>
            <a:r>
              <a:rPr lang="ru-RU" sz="1400" b="1" dirty="0" err="1" smtClean="0">
                <a:solidFill>
                  <a:srgbClr val="800000"/>
                </a:solidFill>
              </a:rPr>
              <a:t>антипассбэка</a:t>
            </a:r>
            <a:r>
              <a:rPr lang="ru-RU" sz="1400" b="1" dirty="0" smtClean="0">
                <a:solidFill>
                  <a:srgbClr val="800000"/>
                </a:solidFill>
              </a:rPr>
              <a:t> </a:t>
            </a:r>
            <a:r>
              <a:rPr lang="en-US" sz="1400" b="1" dirty="0" smtClean="0">
                <a:solidFill>
                  <a:srgbClr val="800000"/>
                </a:solidFill>
              </a:rPr>
              <a:t> </a:t>
            </a:r>
            <a:r>
              <a:rPr lang="ru-RU" sz="1400" b="1" dirty="0" smtClean="0">
                <a:solidFill>
                  <a:srgbClr val="800000"/>
                </a:solidFill>
              </a:rPr>
              <a:t>под управлением </a:t>
            </a:r>
            <a:r>
              <a:rPr lang="ru-RU" sz="1400" b="1" dirty="0" err="1" smtClean="0">
                <a:solidFill>
                  <a:srgbClr val="800000"/>
                </a:solidFill>
              </a:rPr>
              <a:t>спецконтроллера</a:t>
            </a:r>
            <a:r>
              <a:rPr lang="ru-RU" sz="1400" b="1" dirty="0" smtClean="0">
                <a:solidFill>
                  <a:srgbClr val="800000"/>
                </a:solidFill>
              </a:rPr>
              <a:t> </a:t>
            </a:r>
            <a:r>
              <a:rPr lang="ru-RU" sz="1400" b="1" dirty="0" err="1" smtClean="0">
                <a:solidFill>
                  <a:srgbClr val="800000"/>
                </a:solidFill>
              </a:rPr>
              <a:t>Gate-IC-Antipassback</a:t>
            </a:r>
            <a:r>
              <a:rPr lang="ru-RU" sz="1400" b="1" dirty="0" smtClean="0">
                <a:solidFill>
                  <a:srgbClr val="800000"/>
                </a:solidFill>
              </a:rPr>
              <a:t> </a:t>
            </a:r>
            <a:endParaRPr lang="ru-RU" sz="1400" b="1" dirty="0">
              <a:solidFill>
                <a:srgbClr val="8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1520" y="332656"/>
            <a:ext cx="4730750" cy="6076950"/>
            <a:chOff x="251520" y="332656"/>
            <a:chExt cx="4730750" cy="60769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32656"/>
              <a:ext cx="4730750" cy="6076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Прямоугольник 1"/>
            <p:cNvSpPr/>
            <p:nvPr/>
          </p:nvSpPr>
          <p:spPr bwMode="auto">
            <a:xfrm>
              <a:off x="728175" y="1340768"/>
              <a:ext cx="648072" cy="3250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867274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2438" y="284163"/>
            <a:ext cx="8351837" cy="12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Управление лифтом и иной автоматикой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под управлением </a:t>
            </a:r>
            <a:r>
              <a:rPr lang="ru-RU" sz="1600" b="1" dirty="0" err="1" smtClean="0">
                <a:solidFill>
                  <a:srgbClr val="800000"/>
                </a:solidFill>
              </a:rPr>
              <a:t>спецконтроллера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Gate-IC-Elevator</a:t>
            </a:r>
            <a:endParaRPr lang="ru-RU" sz="1600" b="1" dirty="0">
              <a:solidFill>
                <a:srgbClr val="8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25793"/>
            <a:ext cx="5880627" cy="506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471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76803" name="TextBox 5"/>
          <p:cNvSpPr txBox="1">
            <a:spLocks noChangeArrowheads="1"/>
          </p:cNvSpPr>
          <p:nvPr/>
        </p:nvSpPr>
        <p:spPr bwMode="auto">
          <a:xfrm>
            <a:off x="2051720" y="332656"/>
            <a:ext cx="5566072" cy="59757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000" b="1" dirty="0" smtClean="0">
                <a:solidFill>
                  <a:srgbClr val="990000"/>
                </a:solidFill>
              </a:rPr>
              <a:t>Принцип построения системы Gate-IP </a:t>
            </a:r>
            <a:endParaRPr lang="ru-RU" sz="2000" b="1" dirty="0">
              <a:solidFill>
                <a:srgbClr val="990000"/>
              </a:solidFill>
            </a:endParaRPr>
          </a:p>
        </p:txBody>
      </p:sp>
      <p:pic>
        <p:nvPicPr>
          <p:cNvPr id="847876" name="Picture 4" descr="Пример локальной сети смешанного типа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85800" y="1212850"/>
            <a:ext cx="774065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2438" y="284163"/>
            <a:ext cx="8351837" cy="91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err="1" smtClean="0">
                <a:solidFill>
                  <a:srgbClr val="800000"/>
                </a:solidFill>
              </a:rPr>
              <a:t>Видеоверификация</a:t>
            </a:r>
            <a:r>
              <a:rPr lang="ru-RU" sz="1600" b="1" dirty="0" smtClean="0">
                <a:solidFill>
                  <a:srgbClr val="800000"/>
                </a:solidFill>
              </a:rPr>
              <a:t>  событий доступа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на базе интеграции с </a:t>
            </a:r>
            <a:r>
              <a:rPr lang="ru-RU" sz="1600" b="1" dirty="0" err="1" smtClean="0">
                <a:solidFill>
                  <a:srgbClr val="800000"/>
                </a:solidFill>
              </a:rPr>
              <a:t>видеорегистраторами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  <a:r>
              <a:rPr lang="ru-RU" sz="1600" b="1" dirty="0" err="1" smtClean="0">
                <a:solidFill>
                  <a:srgbClr val="800000"/>
                </a:solidFill>
              </a:rPr>
              <a:t>Dahua</a:t>
            </a:r>
            <a:r>
              <a:rPr lang="ru-RU" sz="1600" b="1" dirty="0" smtClean="0">
                <a:solidFill>
                  <a:srgbClr val="800000"/>
                </a:solidFill>
              </a:rPr>
              <a:t> и </a:t>
            </a:r>
            <a:r>
              <a:rPr lang="ru-RU" sz="1600" b="1" dirty="0" err="1" smtClean="0">
                <a:solidFill>
                  <a:srgbClr val="800000"/>
                </a:solidFill>
              </a:rPr>
              <a:t>HikVision</a:t>
            </a:r>
            <a:r>
              <a:rPr lang="ru-RU" sz="1600" b="1" dirty="0" smtClean="0">
                <a:solidFill>
                  <a:srgbClr val="800000"/>
                </a:solidFill>
              </a:rPr>
              <a:t>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1029" name="Picture 5" descr="Dahua Technology NVR10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1340768"/>
            <a:ext cx="1368152" cy="1368153"/>
          </a:xfrm>
          <a:prstGeom prst="rect">
            <a:avLst/>
          </a:prstGeom>
          <a:noFill/>
        </p:spPr>
      </p:pic>
      <p:pic>
        <p:nvPicPr>
          <p:cNvPr id="1032" name="Picture 8" descr="\\Ravserver\marketing\Логотипы\Hikvisio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3501008"/>
            <a:ext cx="1499906" cy="648072"/>
          </a:xfrm>
          <a:prstGeom prst="rect">
            <a:avLst/>
          </a:prstGeom>
          <a:noFill/>
        </p:spPr>
      </p:pic>
      <p:pic>
        <p:nvPicPr>
          <p:cNvPr id="1034" name="Picture 10" descr="Dahua Technology DVR1604HF-A-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59632" y="260648"/>
            <a:ext cx="2664296" cy="2664297"/>
          </a:xfrm>
          <a:prstGeom prst="rect">
            <a:avLst/>
          </a:prstGeom>
          <a:noFill/>
        </p:spPr>
      </p:pic>
      <p:pic>
        <p:nvPicPr>
          <p:cNvPr id="1036" name="Picture 12" descr="dahua log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7944" y="1556792"/>
            <a:ext cx="1368152" cy="775286"/>
          </a:xfrm>
          <a:prstGeom prst="rect">
            <a:avLst/>
          </a:prstGeom>
          <a:noFill/>
        </p:spPr>
      </p:pic>
      <p:pic>
        <p:nvPicPr>
          <p:cNvPr id="1038" name="Picture 14" descr="16-&amp;kcy;&amp;acy;&amp;ncy;&amp;acy;&amp;lcy;&amp;softcy;&amp;ncy;&amp;ycy;&amp;iecy; &amp;vcy;&amp;icy;&amp;dcy;&amp;iecy;&amp;ocy;&amp;rcy;&amp;iecy;&amp;gcy;&amp;icy;&amp;scy;&amp;tcy;&amp;rcy;&amp;acy;&amp;tcy;&amp;ocy;&amp;rcy;&amp;ycy; HikVision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293096"/>
            <a:ext cx="1728191" cy="547261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2507994"/>
            <a:ext cx="6264696" cy="410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logo_whit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44208" y="1772816"/>
            <a:ext cx="2342822" cy="532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7128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2438" y="284163"/>
            <a:ext cx="8351837" cy="91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err="1" smtClean="0">
                <a:solidFill>
                  <a:srgbClr val="800000"/>
                </a:solidFill>
              </a:rPr>
              <a:t>Пилотный</a:t>
            </a:r>
            <a:r>
              <a:rPr lang="ru-RU" sz="1600" b="1" dirty="0" smtClean="0">
                <a:solidFill>
                  <a:srgbClr val="800000"/>
                </a:solidFill>
              </a:rPr>
              <a:t> вариант мобильного и </a:t>
            </a:r>
            <a:r>
              <a:rPr lang="ru-RU" sz="1600" b="1" dirty="0" err="1" smtClean="0">
                <a:solidFill>
                  <a:srgbClr val="800000"/>
                </a:solidFill>
              </a:rPr>
              <a:t>web</a:t>
            </a:r>
            <a:r>
              <a:rPr lang="ru-RU" sz="1600" b="1" dirty="0" smtClean="0">
                <a:solidFill>
                  <a:srgbClr val="800000"/>
                </a:solidFill>
              </a:rPr>
              <a:t> клиентов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2050" name="Picture 2" descr="\\EKATERINA\common\gateip cli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68760"/>
            <a:ext cx="5598962" cy="4710237"/>
          </a:xfrm>
          <a:prstGeom prst="rect">
            <a:avLst/>
          </a:prstGeom>
          <a:noFill/>
        </p:spPr>
      </p:pic>
      <p:pic>
        <p:nvPicPr>
          <p:cNvPr id="2051" name="Picture 3" descr="\\EKATERINA\common\Screenshot_2014-12-09-16-46-5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412776"/>
            <a:ext cx="2470775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71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52438" y="284163"/>
            <a:ext cx="8351837" cy="91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err="1" smtClean="0">
                <a:solidFill>
                  <a:srgbClr val="800000"/>
                </a:solidFill>
              </a:rPr>
              <a:t>Пилотный</a:t>
            </a:r>
            <a:r>
              <a:rPr lang="ru-RU" sz="1600" b="1" dirty="0" smtClean="0">
                <a:solidFill>
                  <a:srgbClr val="800000"/>
                </a:solidFill>
              </a:rPr>
              <a:t> вариант мобильного и </a:t>
            </a:r>
            <a:r>
              <a:rPr lang="ru-RU" sz="1600" b="1" dirty="0" err="1" smtClean="0">
                <a:solidFill>
                  <a:srgbClr val="800000"/>
                </a:solidFill>
              </a:rPr>
              <a:t>web</a:t>
            </a:r>
            <a:r>
              <a:rPr lang="ru-RU" sz="1600" b="1" dirty="0" smtClean="0">
                <a:solidFill>
                  <a:srgbClr val="800000"/>
                </a:solidFill>
              </a:rPr>
              <a:t> клиентов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800000"/>
                </a:solidFill>
              </a:rPr>
              <a:t> </a:t>
            </a:r>
            <a:endParaRPr lang="ru-RU" sz="2400" b="1" dirty="0">
              <a:solidFill>
                <a:srgbClr val="8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980729"/>
            <a:ext cx="8424936" cy="468052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Пилотная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версия Web-клиента: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 "Личный кабинет":   	открытие дверей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          					управление карточками   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 "Проходная":			просмотр журнала событий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         					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</a:rPr>
              <a:t>фотоверификация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          					полное управление дверьми 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err="1" smtClean="0">
                <a:solidFill>
                  <a:srgbClr val="000000"/>
                </a:solidFill>
                <a:latin typeface="Times New Roman" pitchFamily="18" charset="0"/>
              </a:rPr>
              <a:t>Пилотная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версия мобильного клиента:</a:t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 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"Личный кабинет":   	открытие дверей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          					управление карточками   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"Безопасность": 		экстренные действия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							сводка</a:t>
            </a:r>
            <a:b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         					</a:t>
            </a: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sz="1600" b="1" dirty="0" smtClean="0">
                <a:solidFill>
                  <a:srgbClr val="000000"/>
                </a:solidFill>
                <a:latin typeface="Times New Roman" pitchFamily="18" charset="0"/>
              </a:rPr>
            </a:br>
            <a:endParaRPr lang="ru-RU" sz="16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Мобильное приложение для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</a:rPr>
              <a:t>Android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и web-приложения (для установки на других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</a:rPr>
              <a:t>web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</a:rPr>
              <a:t> серверах) включены в состав диска</a:t>
            </a:r>
          </a:p>
        </p:txBody>
      </p:sp>
      <p:pic>
        <p:nvPicPr>
          <p:cNvPr id="86018" name="Picture 2" descr="http://androidone.ru/images/newsimages/5-2012/tablet-vs-laptop/31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1196752"/>
            <a:ext cx="2495177" cy="1784493"/>
          </a:xfrm>
          <a:prstGeom prst="rect">
            <a:avLst/>
          </a:prstGeom>
          <a:noFill/>
        </p:spPr>
      </p:pic>
      <p:pic>
        <p:nvPicPr>
          <p:cNvPr id="86020" name="Picture 4" descr="http://www.macdigger.ru/wp-content/uploads/2013/04/iPhone-to-Android-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3645024"/>
            <a:ext cx="2232248" cy="1211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71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188640"/>
            <a:ext cx="8351837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 smtClean="0">
                <a:solidFill>
                  <a:srgbClr val="800000"/>
                </a:solidFill>
              </a:rPr>
              <a:t>Новые возможности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600" b="1" dirty="0" smtClean="0">
              <a:solidFill>
                <a:srgbClr val="8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800000"/>
                </a:solidFill>
              </a:rPr>
              <a:t>Построение системы доступа на базе защищенных идентификаторов</a:t>
            </a:r>
            <a:endParaRPr lang="ru-RU" sz="1600" b="1" dirty="0">
              <a:solidFill>
                <a:srgbClr val="800000"/>
              </a:solidFill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67865" y="1844824"/>
            <a:ext cx="8208591" cy="394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r>
              <a:rPr lang="ru-RU" sz="1600" b="1" dirty="0" smtClean="0">
                <a:latin typeface="Times New Roman" pitchFamily="18" charset="0"/>
              </a:rPr>
              <a:t>Банальный уровень: замена считывателей и карт на </a:t>
            </a:r>
            <a:r>
              <a:rPr lang="en-US" sz="1600" b="1" dirty="0" smtClean="0">
                <a:latin typeface="Times New Roman" pitchFamily="18" charset="0"/>
              </a:rPr>
              <a:t>MF</a:t>
            </a:r>
            <a:endParaRPr lang="ru-RU" sz="1600" b="1" dirty="0" smtClean="0">
              <a:latin typeface="Times New Roman" pitchFamily="18" charset="0"/>
            </a:endParaRPr>
          </a:p>
          <a:p>
            <a:pPr marL="0" lvl="1" indent="0"/>
            <a:endParaRPr lang="ru-RU" sz="1600" dirty="0" smtClean="0"/>
          </a:p>
          <a:p>
            <a:pPr marL="0" lvl="1" indent="0"/>
            <a:r>
              <a:rPr lang="ru-RU" sz="1400" dirty="0" smtClean="0">
                <a:latin typeface="+mn-lt"/>
              </a:rPr>
              <a:t>Бесконтактный считыватель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Mifare</a:t>
            </a:r>
            <a:r>
              <a:rPr lang="en-US" sz="1400" dirty="0" smtClean="0">
                <a:latin typeface="+mn-lt"/>
              </a:rPr>
              <a:t>® (ISO14443A): </a:t>
            </a:r>
            <a:endParaRPr lang="ru-RU" sz="1400" dirty="0" smtClean="0">
              <a:latin typeface="+mn-lt"/>
            </a:endParaRPr>
          </a:p>
          <a:p>
            <a:pPr marL="0" lvl="1" indent="0"/>
            <a:r>
              <a:rPr lang="en-US" sz="1400" dirty="0" err="1" smtClean="0">
                <a:latin typeface="+mn-lt"/>
              </a:rPr>
              <a:t>Mifare</a:t>
            </a:r>
            <a:r>
              <a:rPr lang="en-US" sz="1400" dirty="0" smtClean="0">
                <a:latin typeface="+mn-lt"/>
              </a:rPr>
              <a:t>® Standard, </a:t>
            </a:r>
            <a:r>
              <a:rPr lang="en-US" sz="1400" dirty="0" err="1" smtClean="0">
                <a:latin typeface="+mn-lt"/>
              </a:rPr>
              <a:t>Mifare</a:t>
            </a:r>
            <a:r>
              <a:rPr lang="en-US" sz="1400" dirty="0" smtClean="0">
                <a:latin typeface="+mn-lt"/>
              </a:rPr>
              <a:t>® Hi-Memory, </a:t>
            </a:r>
            <a:r>
              <a:rPr lang="en-US" sz="1400" dirty="0" err="1" smtClean="0">
                <a:latin typeface="+mn-lt"/>
              </a:rPr>
              <a:t>Mifare</a:t>
            </a:r>
            <a:r>
              <a:rPr lang="en-US" sz="1400" dirty="0" smtClean="0">
                <a:latin typeface="+mn-lt"/>
              </a:rPr>
              <a:t>® </a:t>
            </a:r>
            <a:r>
              <a:rPr lang="en-US" sz="1400" dirty="0" err="1" smtClean="0">
                <a:latin typeface="+mn-lt"/>
              </a:rPr>
              <a:t>Ultralight</a:t>
            </a:r>
            <a:endParaRPr lang="ru-RU" sz="1400" dirty="0" smtClean="0">
              <a:latin typeface="+mn-lt"/>
            </a:endParaRPr>
          </a:p>
          <a:p>
            <a:endParaRPr lang="en-US" sz="1400" b="1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</a:rPr>
              <a:t>Считыватель</a:t>
            </a:r>
            <a:r>
              <a:rPr lang="en-US" sz="1400" b="1" dirty="0" smtClean="0">
                <a:latin typeface="+mn-lt"/>
              </a:rPr>
              <a:t>	Gate-U-</a:t>
            </a:r>
            <a:r>
              <a:rPr lang="en-US" sz="1400" b="1" dirty="0" err="1" smtClean="0">
                <a:latin typeface="+mn-lt"/>
              </a:rPr>
              <a:t>Prox</a:t>
            </a:r>
            <a:r>
              <a:rPr lang="en-US" sz="1400" b="1" dirty="0" smtClean="0">
                <a:latin typeface="+mn-lt"/>
              </a:rPr>
              <a:t> MF</a:t>
            </a:r>
            <a:endParaRPr lang="ru-RU" sz="1400" b="1" dirty="0" smtClean="0">
              <a:latin typeface="+mn-lt"/>
            </a:endParaRPr>
          </a:p>
          <a:p>
            <a:r>
              <a:rPr lang="ru-RU" sz="1400" b="1" dirty="0" smtClean="0">
                <a:latin typeface="+mn-lt"/>
              </a:rPr>
              <a:t>Считыватель</a:t>
            </a:r>
            <a:r>
              <a:rPr lang="en-US" sz="1400" b="1" dirty="0" smtClean="0">
                <a:latin typeface="+mn-lt"/>
              </a:rPr>
              <a:t>	Gate-U-</a:t>
            </a:r>
            <a:r>
              <a:rPr lang="en-US" sz="1400" b="1" dirty="0" err="1" smtClean="0">
                <a:latin typeface="+mn-lt"/>
              </a:rPr>
              <a:t>Prox</a:t>
            </a:r>
            <a:r>
              <a:rPr lang="en-US" sz="1400" b="1" dirty="0" smtClean="0">
                <a:latin typeface="+mn-lt"/>
              </a:rPr>
              <a:t>-Keypad MF</a:t>
            </a:r>
            <a:endParaRPr lang="ru-RU" sz="1400" b="1" dirty="0" smtClean="0">
              <a:latin typeface="+mn-lt"/>
            </a:endParaRPr>
          </a:p>
          <a:p>
            <a:endParaRPr lang="ru-RU" sz="1600" b="1" dirty="0" smtClean="0">
              <a:latin typeface="Times New Roman" pitchFamily="18" charset="0"/>
            </a:endParaRPr>
          </a:p>
          <a:p>
            <a:endParaRPr lang="ru-RU" sz="1600" b="1" dirty="0" smtClean="0">
              <a:latin typeface="Times New Roman" pitchFamily="18" charset="0"/>
            </a:endParaRPr>
          </a:p>
          <a:p>
            <a:endParaRPr lang="en-US" sz="1600" b="1" dirty="0" smtClean="0">
              <a:latin typeface="Times New Roman" pitchFamily="18" charset="0"/>
            </a:endParaRPr>
          </a:p>
          <a:p>
            <a:endParaRPr lang="en-US" sz="1600" b="1" dirty="0" smtClean="0">
              <a:latin typeface="Times New Roman" pitchFamily="18" charset="0"/>
            </a:endParaRPr>
          </a:p>
          <a:p>
            <a:endParaRPr lang="en-US" sz="1600" b="1" dirty="0" smtClean="0">
              <a:latin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</a:rPr>
              <a:t>Кодирование карт и считывателей для каждого объекта</a:t>
            </a:r>
          </a:p>
          <a:p>
            <a:endParaRPr lang="ru-RU" sz="1600" b="1" dirty="0" smtClean="0">
              <a:latin typeface="Times New Roman" pitchFamily="18" charset="0"/>
            </a:endParaRPr>
          </a:p>
        </p:txBody>
      </p:sp>
      <p:pic>
        <p:nvPicPr>
          <p:cNvPr id="4" name="Picture 2"/>
          <p:cNvPicPr/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6336" y="1916832"/>
            <a:ext cx="1163117" cy="20628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/>
          <p:nvPr/>
        </p:nvPicPr>
        <p:blipFill>
          <a:blip r:embed="rId5" cstate="email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564904"/>
            <a:ext cx="683819" cy="1232459"/>
          </a:xfrm>
          <a:prstGeom prst="rect">
            <a:avLst/>
          </a:prstGeom>
        </p:spPr>
      </p:pic>
      <p:pic>
        <p:nvPicPr>
          <p:cNvPr id="6" name="Picture 11"/>
          <p:cNvPicPr/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12000" contrast="-1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348880"/>
            <a:ext cx="697179" cy="12324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712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02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256" y="260648"/>
            <a:ext cx="20510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9"/>
          <p:cNvSpPr txBox="1">
            <a:spLocks noChangeArrowheads="1"/>
          </p:cNvSpPr>
          <p:nvPr/>
        </p:nvSpPr>
        <p:spPr bwMode="auto">
          <a:xfrm>
            <a:off x="1711325" y="668338"/>
            <a:ext cx="5743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990000"/>
                </a:solidFill>
              </a:rPr>
              <a:t>Вопросы…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3732" name="Прямоугольник 4"/>
          <p:cNvSpPr>
            <a:spLocks noChangeArrowheads="1"/>
          </p:cNvSpPr>
          <p:nvPr/>
        </p:nvSpPr>
        <p:spPr bwMode="auto">
          <a:xfrm>
            <a:off x="387350" y="1665288"/>
            <a:ext cx="8272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Техническая поддержка бренда  </a:t>
            </a:r>
            <a:r>
              <a:rPr lang="en-US" sz="1600" dirty="0">
                <a:solidFill>
                  <a:schemeClr val="tx1"/>
                </a:solidFill>
              </a:rPr>
              <a:t>+7 (812) 320-95-93</a:t>
            </a:r>
            <a:r>
              <a:rPr lang="ru-RU" sz="1600" dirty="0">
                <a:solidFill>
                  <a:schemeClr val="tx1"/>
                </a:solidFill>
              </a:rPr>
              <a:t>      </a:t>
            </a:r>
            <a:r>
              <a:rPr lang="en-US" sz="1600" dirty="0">
                <a:solidFill>
                  <a:schemeClr val="tx1"/>
                </a:solidFill>
              </a:rPr>
              <a:t>info@skd-gate.ru</a:t>
            </a:r>
          </a:p>
          <a:p>
            <a:r>
              <a:rPr lang="ru-RU" sz="1600" dirty="0">
                <a:solidFill>
                  <a:schemeClr val="tx1"/>
                </a:solidFill>
              </a:rPr>
              <a:t>Николай  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icq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382-332-594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skype</a:t>
            </a:r>
            <a:r>
              <a:rPr lang="en-US" sz="1600" dirty="0">
                <a:solidFill>
                  <a:schemeClr val="tx1"/>
                </a:solidFill>
              </a:rPr>
              <a:t>: nick.alf</a:t>
            </a:r>
          </a:p>
          <a:p>
            <a:r>
              <a:rPr lang="ru-RU" sz="1600" dirty="0">
                <a:solidFill>
                  <a:schemeClr val="tx1"/>
                </a:solidFill>
              </a:rPr>
              <a:t>Евгений</a:t>
            </a:r>
            <a:r>
              <a:rPr lang="en-US" sz="1600" dirty="0">
                <a:solidFill>
                  <a:schemeClr val="tx1"/>
                </a:solidFill>
              </a:rPr>
              <a:t>    </a:t>
            </a:r>
            <a:r>
              <a:rPr lang="en-US" sz="1600" dirty="0" err="1">
                <a:solidFill>
                  <a:schemeClr val="tx1"/>
                </a:solidFill>
              </a:rPr>
              <a:t>icq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652-983-338</a:t>
            </a:r>
            <a:r>
              <a:rPr lang="en-US" sz="1600" dirty="0">
                <a:solidFill>
                  <a:schemeClr val="tx1"/>
                </a:solidFill>
              </a:rPr>
              <a:t>  </a:t>
            </a:r>
            <a:r>
              <a:rPr lang="en-US" sz="1600" dirty="0" err="1">
                <a:solidFill>
                  <a:schemeClr val="tx1"/>
                </a:solidFill>
              </a:rPr>
              <a:t>skype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err="1">
                <a:solidFill>
                  <a:schemeClr val="tx1"/>
                </a:solidFill>
              </a:rPr>
              <a:t>razmolodin.ravelinspb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3733" name="Прямоугольник 5"/>
          <p:cNvSpPr>
            <a:spLocks noChangeArrowheads="1"/>
          </p:cNvSpPr>
          <p:nvPr/>
        </p:nvSpPr>
        <p:spPr bwMode="auto">
          <a:xfrm>
            <a:off x="401638" y="2732088"/>
            <a:ext cx="82708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На сайте  </a:t>
            </a:r>
            <a:r>
              <a:rPr lang="en-US" sz="1600" b="1" dirty="0">
                <a:solidFill>
                  <a:schemeClr val="tx1"/>
                </a:solidFill>
              </a:rPr>
              <a:t>www.skd-gate.ru  </a:t>
            </a:r>
            <a:r>
              <a:rPr lang="ru-RU" sz="1600" dirty="0">
                <a:solidFill>
                  <a:schemeClr val="tx1"/>
                </a:solidFill>
              </a:rPr>
              <a:t>всегда  представлена 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информация о бренде, о всех приборах и программных продуктах, дистрибутивы и инструкции, статьи, каталоги и новости.</a:t>
            </a:r>
          </a:p>
          <a:p>
            <a:endParaRPr lang="ru-RU" sz="1600" b="1" dirty="0">
              <a:solidFill>
                <a:schemeClr val="tx1"/>
              </a:solidFill>
            </a:endParaRPr>
          </a:p>
          <a:p>
            <a:r>
              <a:rPr lang="ru-RU" sz="1600" dirty="0">
                <a:solidFill>
                  <a:schemeClr val="tx1"/>
                </a:solidFill>
              </a:rPr>
              <a:t>Информацию об официальных </a:t>
            </a:r>
            <a:r>
              <a:rPr lang="ru-RU" sz="1600" b="1" dirty="0">
                <a:solidFill>
                  <a:schemeClr val="tx1"/>
                </a:solidFill>
              </a:rPr>
              <a:t>Дилерах и Авторизованных инсталляторах </a:t>
            </a:r>
            <a:r>
              <a:rPr lang="ru-RU" sz="1600" dirty="0">
                <a:solidFill>
                  <a:schemeClr val="tx1"/>
                </a:solidFill>
              </a:rPr>
              <a:t>можно получить на сайте в разделе Купить/Установить.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 </a:t>
            </a:r>
          </a:p>
          <a:p>
            <a:r>
              <a:rPr lang="ru-RU" sz="1600" dirty="0">
                <a:solidFill>
                  <a:schemeClr val="tx1"/>
                </a:solidFill>
              </a:rPr>
              <a:t>Вопросы по организации </a:t>
            </a:r>
            <a:r>
              <a:rPr lang="ru-RU" sz="1600" b="1" dirty="0">
                <a:solidFill>
                  <a:schemeClr val="tx1"/>
                </a:solidFill>
              </a:rPr>
              <a:t>обучения, сотрудничеству и  маркетинговой поддержке </a:t>
            </a:r>
            <a:r>
              <a:rPr lang="ru-RU" sz="1600" dirty="0">
                <a:solidFill>
                  <a:schemeClr val="tx1"/>
                </a:solidFill>
              </a:rPr>
              <a:t>можно присылать через сайт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77827" name="TextBox 5"/>
          <p:cNvSpPr txBox="1">
            <a:spLocks noChangeArrowheads="1"/>
          </p:cNvSpPr>
          <p:nvPr/>
        </p:nvSpPr>
        <p:spPr bwMode="auto">
          <a:xfrm>
            <a:off x="179388" y="1773238"/>
            <a:ext cx="8713787" cy="1535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lnSpc>
                <a:spcPct val="110000"/>
              </a:lnSpc>
              <a:spcBef>
                <a:spcPts val="1500"/>
              </a:spcBef>
              <a:spcAft>
                <a:spcPct val="50000"/>
              </a:spcAft>
              <a:buFontTx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Программное обеспечение «</a:t>
            </a:r>
            <a:r>
              <a:rPr lang="ru-RU" sz="1600" b="1" i="1" dirty="0">
                <a:solidFill>
                  <a:schemeClr val="tx1"/>
                </a:solidFill>
              </a:rPr>
              <a:t>Gate-IP</a:t>
            </a:r>
            <a:r>
              <a:rPr lang="ru-RU" sz="1600" b="1" dirty="0">
                <a:solidFill>
                  <a:schemeClr val="tx1"/>
                </a:solidFill>
              </a:rPr>
              <a:t>»</a:t>
            </a:r>
          </a:p>
          <a:p>
            <a:pPr marL="800100" lvl="1" indent="-342900">
              <a:lnSpc>
                <a:spcPct val="110000"/>
              </a:lnSpc>
              <a:spcBef>
                <a:spcPts val="1500"/>
              </a:spcBef>
              <a:spcAft>
                <a:spcPct val="50000"/>
              </a:spcAft>
              <a:buFontTx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Контроллеры стандартного </a:t>
            </a:r>
            <a:r>
              <a:rPr lang="ru-RU" sz="1600" b="1" dirty="0" smtClean="0">
                <a:solidFill>
                  <a:schemeClr val="tx1"/>
                </a:solidFill>
              </a:rPr>
              <a:t>исполнения  (</a:t>
            </a:r>
            <a:r>
              <a:rPr lang="ru-RU" sz="1600" b="1" i="1" dirty="0">
                <a:solidFill>
                  <a:schemeClr val="tx1"/>
                </a:solidFill>
              </a:rPr>
              <a:t>Gate-IP100</a:t>
            </a:r>
            <a:r>
              <a:rPr lang="ru-RU" sz="1600" b="1" dirty="0">
                <a:solidFill>
                  <a:schemeClr val="tx1"/>
                </a:solidFill>
              </a:rPr>
              <a:t>)</a:t>
            </a:r>
          </a:p>
          <a:p>
            <a:pPr marL="800100" lvl="1" indent="-342900">
              <a:lnSpc>
                <a:spcPct val="110000"/>
              </a:lnSpc>
              <a:spcBef>
                <a:spcPts val="1500"/>
              </a:spcBef>
              <a:spcAft>
                <a:spcPct val="50000"/>
              </a:spcAft>
              <a:buFontTx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Контроллеры со считывателем и встроенной клавиатурой  (</a:t>
            </a:r>
            <a:r>
              <a:rPr lang="ru-RU" sz="1600" b="1" i="1" dirty="0" err="1">
                <a:solidFill>
                  <a:schemeClr val="tx1"/>
                </a:solidFill>
              </a:rPr>
              <a:t>Gate-IP</a:t>
            </a:r>
            <a:r>
              <a:rPr lang="en-US" sz="1600" b="1" i="1" dirty="0">
                <a:solidFill>
                  <a:schemeClr val="tx1"/>
                </a:solidFill>
              </a:rPr>
              <a:t>2</a:t>
            </a:r>
            <a:r>
              <a:rPr lang="ru-RU" sz="1600" b="1" i="1" dirty="0">
                <a:solidFill>
                  <a:schemeClr val="tx1"/>
                </a:solidFill>
              </a:rPr>
              <a:t>00</a:t>
            </a:r>
            <a:r>
              <a:rPr lang="ru-RU" sz="1600" b="1" dirty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009650" y="617538"/>
            <a:ext cx="770572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 smtClean="0">
                <a:solidFill>
                  <a:srgbClr val="990000"/>
                </a:solidFill>
              </a:rPr>
              <a:t>Базовый состав </a:t>
            </a:r>
            <a:r>
              <a:rPr lang="ru-RU" sz="2000" b="1" dirty="0">
                <a:solidFill>
                  <a:srgbClr val="990000"/>
                </a:solidFill>
              </a:rPr>
              <a:t>системы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78851" name="TextBox 5"/>
          <p:cNvSpPr txBox="1">
            <a:spLocks noChangeArrowheads="1"/>
          </p:cNvSpPr>
          <p:nvPr/>
        </p:nvSpPr>
        <p:spPr bwMode="auto">
          <a:xfrm>
            <a:off x="468313" y="1484313"/>
            <a:ext cx="5832475" cy="360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два входа для считывателей </a:t>
            </a:r>
            <a:r>
              <a:rPr lang="ru-RU" sz="1600" b="1" dirty="0" err="1" smtClean="0">
                <a:solidFill>
                  <a:schemeClr val="tx1"/>
                </a:solidFill>
              </a:rPr>
              <a:t>Wiegand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восемь входов для охранных шлейфов с контролем по </a:t>
            </a:r>
            <a:r>
              <a:rPr lang="ru-RU" sz="1600" b="1" dirty="0" smtClean="0">
                <a:solidFill>
                  <a:schemeClr val="tx1"/>
                </a:solidFill>
              </a:rPr>
              <a:t>току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четыре релейных </a:t>
            </a:r>
            <a:r>
              <a:rPr lang="ru-RU" sz="1600" b="1" dirty="0" smtClean="0">
                <a:solidFill>
                  <a:schemeClr val="tx1"/>
                </a:solidFill>
              </a:rPr>
              <a:t>выхода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емкость банка ключей -  32000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емкость банка событий - </a:t>
            </a:r>
            <a:r>
              <a:rPr lang="ru-RU" sz="1600" b="1" dirty="0" smtClean="0">
                <a:solidFill>
                  <a:schemeClr val="tx1"/>
                </a:solidFill>
              </a:rPr>
              <a:t>47000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количество  расписаний -  до </a:t>
            </a:r>
            <a:r>
              <a:rPr lang="ru-RU" sz="1600" b="1" dirty="0" smtClean="0">
                <a:solidFill>
                  <a:schemeClr val="tx1"/>
                </a:solidFill>
              </a:rPr>
              <a:t>250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«</a:t>
            </a:r>
            <a:r>
              <a:rPr lang="ru-RU" sz="1600" b="1" dirty="0" err="1">
                <a:solidFill>
                  <a:schemeClr val="tx1"/>
                </a:solidFill>
              </a:rPr>
              <a:t>antipassback</a:t>
            </a:r>
            <a:r>
              <a:rPr lang="ru-RU" sz="1600" b="1" dirty="0" smtClean="0">
                <a:solidFill>
                  <a:schemeClr val="tx1"/>
                </a:solidFill>
              </a:rPr>
              <a:t>»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порт USB для конфигурации сетевых </a:t>
            </a:r>
            <a:r>
              <a:rPr lang="ru-RU" sz="1600" b="1" dirty="0" smtClean="0">
                <a:solidFill>
                  <a:schemeClr val="tx1"/>
                </a:solidFill>
              </a:rPr>
              <a:t>настроек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порт Ethernet 10/100 Мбит и Wi-Fi коммуникатор (поддержка  WEP/WPA/WPA2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7885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0775" y="1484313"/>
            <a:ext cx="25034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1116013" y="487363"/>
            <a:ext cx="7200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 dirty="0">
                <a:solidFill>
                  <a:srgbClr val="990000"/>
                </a:solidFill>
              </a:rPr>
              <a:t>Контроллер Gate-IP100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468313" y="477838"/>
            <a:ext cx="79200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000" b="1" dirty="0">
                <a:solidFill>
                  <a:srgbClr val="990000"/>
                </a:solidFill>
              </a:rPr>
              <a:t>Варианты исполнения контроллера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724525" y="1949450"/>
            <a:ext cx="23034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GATE-IP100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076825" y="3460750"/>
            <a:ext cx="30972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GATE-IP100 UPS</a:t>
            </a:r>
            <a:r>
              <a:rPr lang="ru-RU" sz="1600" b="1" dirty="0">
                <a:solidFill>
                  <a:schemeClr val="tx1"/>
                </a:solidFill>
              </a:rPr>
              <a:t> Мод.2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1330325" y="3460750"/>
            <a:ext cx="27368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3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>
                <a:solidFill>
                  <a:schemeClr val="tx1"/>
                </a:solidFill>
              </a:rPr>
              <a:t>GATE-IP100 UPS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894138"/>
            <a:ext cx="29940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863" y="3894138"/>
            <a:ext cx="3479800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0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0964"/>
          <a:stretch>
            <a:fillRect/>
          </a:stretch>
        </p:blipFill>
        <p:spPr bwMode="auto">
          <a:xfrm>
            <a:off x="3106738" y="1260475"/>
            <a:ext cx="2408237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pic>
        <p:nvPicPr>
          <p:cNvPr id="80899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4013" y="1484313"/>
            <a:ext cx="19065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TextBox 6"/>
          <p:cNvSpPr txBox="1">
            <a:spLocks noChangeArrowheads="1"/>
          </p:cNvSpPr>
          <p:nvPr/>
        </p:nvSpPr>
        <p:spPr bwMode="auto">
          <a:xfrm>
            <a:off x="468313" y="1484313"/>
            <a:ext cx="5975350" cy="4101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</a:rPr>
              <a:t>встроенные </a:t>
            </a:r>
            <a:r>
              <a:rPr lang="ru-RU" sz="1600" b="1" dirty="0">
                <a:solidFill>
                  <a:schemeClr val="tx1"/>
                </a:solidFill>
              </a:rPr>
              <a:t>считыватель </a:t>
            </a:r>
            <a:r>
              <a:rPr lang="ru-RU" sz="1600" b="1" dirty="0" err="1">
                <a:solidFill>
                  <a:schemeClr val="tx1"/>
                </a:solidFill>
              </a:rPr>
              <a:t>EM-Marine</a:t>
            </a:r>
            <a:r>
              <a:rPr lang="ru-RU" sz="1600" b="1" dirty="0">
                <a:solidFill>
                  <a:schemeClr val="tx1"/>
                </a:solidFill>
              </a:rPr>
              <a:t> (HID), клавиатура и кнопка запроса </a:t>
            </a:r>
            <a:r>
              <a:rPr lang="ru-RU" sz="1600" b="1" dirty="0" smtClean="0">
                <a:solidFill>
                  <a:schemeClr val="tx1"/>
                </a:solidFill>
              </a:rPr>
              <a:t>прохода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один вход для подключения внешнего считывателя </a:t>
            </a:r>
            <a:r>
              <a:rPr lang="en-US" sz="1600" b="1" dirty="0" smtClean="0">
                <a:solidFill>
                  <a:schemeClr val="tx1"/>
                </a:solidFill>
              </a:rPr>
              <a:t>Gate-U-</a:t>
            </a:r>
            <a:r>
              <a:rPr lang="en-US" sz="1600" b="1" dirty="0" err="1" smtClean="0">
                <a:solidFill>
                  <a:schemeClr val="tx1"/>
                </a:solidFill>
              </a:rPr>
              <a:t>Prox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два входа для подключения шлейфов с контролем по </a:t>
            </a:r>
            <a:r>
              <a:rPr lang="ru-RU" sz="1600" b="1" dirty="0" smtClean="0">
                <a:solidFill>
                  <a:schemeClr val="tx1"/>
                </a:solidFill>
              </a:rPr>
              <a:t>току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один релейный </a:t>
            </a:r>
            <a:r>
              <a:rPr lang="ru-RU" sz="1600" b="1" dirty="0" smtClean="0">
                <a:solidFill>
                  <a:schemeClr val="tx1"/>
                </a:solidFill>
              </a:rPr>
              <a:t>выход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емкость банка ключей -  32000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емкость банка событий - </a:t>
            </a:r>
            <a:r>
              <a:rPr lang="ru-RU" sz="1600" b="1" dirty="0" smtClean="0">
                <a:solidFill>
                  <a:schemeClr val="tx1"/>
                </a:solidFill>
              </a:rPr>
              <a:t>47000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количество  расписаний -  до </a:t>
            </a:r>
            <a:r>
              <a:rPr lang="ru-RU" sz="1600" b="1" dirty="0" smtClean="0">
                <a:solidFill>
                  <a:schemeClr val="tx1"/>
                </a:solidFill>
              </a:rPr>
              <a:t>250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порт USB для конфигурации сетевых </a:t>
            </a:r>
            <a:r>
              <a:rPr lang="ru-RU" sz="1600" b="1" dirty="0" smtClean="0">
                <a:solidFill>
                  <a:schemeClr val="tx1"/>
                </a:solidFill>
              </a:rPr>
              <a:t>настроек</a:t>
            </a:r>
            <a:endParaRPr lang="ru-RU" sz="1600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порт Ethernet 10/100 Мбит и Wi-Fi коммуникатор (поддержка  WEP/WPA/WPA2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0901" name="TextBox 5"/>
          <p:cNvSpPr txBox="1">
            <a:spLocks noChangeArrowheads="1"/>
          </p:cNvSpPr>
          <p:nvPr/>
        </p:nvSpPr>
        <p:spPr bwMode="auto">
          <a:xfrm>
            <a:off x="1116013" y="487363"/>
            <a:ext cx="7200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 dirty="0">
                <a:solidFill>
                  <a:srgbClr val="990000"/>
                </a:solidFill>
              </a:rPr>
              <a:t>Контроллер Gate-IP200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81923" name="TextBox 5"/>
          <p:cNvSpPr txBox="1">
            <a:spLocks noChangeArrowheads="1"/>
          </p:cNvSpPr>
          <p:nvPr/>
        </p:nvSpPr>
        <p:spPr bwMode="auto">
          <a:xfrm>
            <a:off x="323528" y="1484784"/>
            <a:ext cx="849788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конфигурирование и настройка логической структуры СКУД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мониторинг  и регистрация событий системы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ведение базы данных пользователей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 err="1">
                <a:solidFill>
                  <a:schemeClr val="tx1"/>
                </a:solidFill>
              </a:rPr>
              <a:t>фотоверификация</a:t>
            </a:r>
            <a:r>
              <a:rPr lang="ru-RU" sz="1600" b="1" dirty="0">
                <a:solidFill>
                  <a:schemeClr val="tx1"/>
                </a:solidFill>
              </a:rPr>
              <a:t> и контроль перемещения пользователей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учет рабочего времени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бюро пропусков с поддержкой разовых пропусков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групповое управление точками доступа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возможность организации </a:t>
            </a:r>
            <a:r>
              <a:rPr lang="ru-RU" sz="1600" b="1" dirty="0" err="1">
                <a:solidFill>
                  <a:schemeClr val="tx1"/>
                </a:solidFill>
              </a:rPr>
              <a:t>видеоверификации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br>
              <a:rPr lang="ru-RU" sz="1600" b="1" dirty="0">
                <a:solidFill>
                  <a:schemeClr val="tx1"/>
                </a:solidFill>
              </a:rPr>
            </a:br>
            <a:r>
              <a:rPr lang="ru-RU" sz="1600" b="1" dirty="0">
                <a:solidFill>
                  <a:schemeClr val="tx1"/>
                </a:solidFill>
              </a:rPr>
              <a:t>(с СВН «Линия» и </a:t>
            </a:r>
            <a:r>
              <a:rPr lang="ru-RU" sz="1600" b="1" dirty="0" err="1">
                <a:solidFill>
                  <a:schemeClr val="tx1"/>
                </a:solidFill>
              </a:rPr>
              <a:t>видеорегистраторами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</a:rPr>
              <a:t>Pinetron</a:t>
            </a:r>
            <a:r>
              <a:rPr lang="ru-RU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Dahua</a:t>
            </a:r>
            <a:r>
              <a:rPr lang="en-US" sz="1600" b="1" dirty="0" smtClean="0">
                <a:solidFill>
                  <a:schemeClr val="tx1"/>
                </a:solidFill>
              </a:rPr>
              <a:t>, </a:t>
            </a:r>
            <a:r>
              <a:rPr lang="en-US" sz="1600" b="1" dirty="0" err="1" smtClean="0">
                <a:solidFill>
                  <a:schemeClr val="tx1"/>
                </a:solidFill>
              </a:rPr>
              <a:t>Hikvision</a:t>
            </a:r>
            <a:r>
              <a:rPr lang="ru-RU" sz="1600" b="1" dirty="0" smtClean="0">
                <a:solidFill>
                  <a:schemeClr val="tx1"/>
                </a:solidFill>
              </a:rPr>
              <a:t>)</a:t>
            </a:r>
            <a:endParaRPr lang="ru-RU" sz="1600" b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отправка </a:t>
            </a:r>
            <a:r>
              <a:rPr lang="en-US" sz="1600" b="1" dirty="0">
                <a:solidFill>
                  <a:schemeClr val="tx1"/>
                </a:solidFill>
              </a:rPr>
              <a:t>SMS</a:t>
            </a:r>
            <a:r>
              <a:rPr lang="ru-RU" sz="1600" b="1" dirty="0">
                <a:solidFill>
                  <a:schemeClr val="tx1"/>
                </a:solidFill>
              </a:rPr>
              <a:t> и </a:t>
            </a:r>
            <a:r>
              <a:rPr lang="en-US" sz="1600" b="1" dirty="0">
                <a:solidFill>
                  <a:schemeClr val="tx1"/>
                </a:solidFill>
              </a:rPr>
              <a:t>E-Mail</a:t>
            </a:r>
            <a:r>
              <a:rPr lang="ru-RU" sz="1600" b="1" dirty="0">
                <a:solidFill>
                  <a:schemeClr val="tx1"/>
                </a:solidFill>
              </a:rPr>
              <a:t> сообщений о событиях системы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1924" name="TextBox 5"/>
          <p:cNvSpPr txBox="1">
            <a:spLocks noChangeArrowheads="1"/>
          </p:cNvSpPr>
          <p:nvPr/>
        </p:nvSpPr>
        <p:spPr bwMode="auto">
          <a:xfrm>
            <a:off x="1116013" y="558800"/>
            <a:ext cx="7200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 dirty="0">
                <a:solidFill>
                  <a:srgbClr val="990000"/>
                </a:solidFill>
              </a:rPr>
              <a:t>Программное обеспечение Gate-IP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01" name="WordArt 5"/>
          <p:cNvSpPr>
            <a:spLocks noChangeArrowheads="1" noChangeShapeType="1" noTextEdit="1"/>
          </p:cNvSpPr>
          <p:nvPr/>
        </p:nvSpPr>
        <p:spPr bwMode="auto">
          <a:xfrm>
            <a:off x="6011863" y="188913"/>
            <a:ext cx="2881312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2000" b="1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atin typeface="Verdana"/>
              </a:rPr>
              <a:t>              </a:t>
            </a:r>
            <a:endParaRPr lang="ru-RU" sz="2000" b="1" i="1" kern="10">
              <a:ln w="9525">
                <a:solidFill>
                  <a:schemeClr val="tx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atin typeface="Verdana"/>
            </a:endParaRPr>
          </a:p>
        </p:txBody>
      </p:sp>
      <p:sp>
        <p:nvSpPr>
          <p:cNvPr id="766979" name="TextBox 5"/>
          <p:cNvSpPr txBox="1">
            <a:spLocks noChangeArrowheads="1"/>
          </p:cNvSpPr>
          <p:nvPr/>
        </p:nvSpPr>
        <p:spPr bwMode="auto">
          <a:xfrm>
            <a:off x="250825" y="1484313"/>
            <a:ext cx="8497888" cy="114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00200" lvl="3" indent="-228600">
              <a:spcBef>
                <a:spcPts val="900"/>
              </a:spcBef>
              <a:buFont typeface="Arial" charset="0"/>
              <a:buNone/>
            </a:pPr>
            <a:r>
              <a:rPr lang="ru-RU" sz="1600" b="1" i="1" u="sng" dirty="0">
                <a:solidFill>
                  <a:schemeClr val="tx1"/>
                </a:solidFill>
              </a:rPr>
              <a:t>Бесплатное ПО</a:t>
            </a:r>
            <a:r>
              <a:rPr lang="ru-RU" sz="1600" b="1" i="1" dirty="0">
                <a:solidFill>
                  <a:schemeClr val="tx1"/>
                </a:solidFill>
              </a:rPr>
              <a:t>: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Gate-IP Free</a:t>
            </a:r>
            <a:endParaRPr lang="ru-RU" sz="1600" dirty="0">
              <a:solidFill>
                <a:schemeClr val="tx1"/>
              </a:solidFill>
            </a:endParaRPr>
          </a:p>
          <a:p>
            <a:pPr marL="1600200" lvl="3" indent="-228600">
              <a:lnSpc>
                <a:spcPct val="75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работает на одном компьютере</a:t>
            </a:r>
          </a:p>
          <a:p>
            <a:pPr marL="1600200" lvl="3" indent="-228600">
              <a:lnSpc>
                <a:spcPct val="75000"/>
              </a:lnSpc>
              <a:spcBef>
                <a:spcPts val="300"/>
              </a:spcBef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поддерживает до 50 карточек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767035" name="TextBox 5"/>
          <p:cNvSpPr txBox="1">
            <a:spLocks noChangeArrowheads="1"/>
          </p:cNvSpPr>
          <p:nvPr/>
        </p:nvSpPr>
        <p:spPr bwMode="auto">
          <a:xfrm>
            <a:off x="231775" y="2981325"/>
            <a:ext cx="8497888" cy="297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00200" lvl="3" indent="-228600">
              <a:spcBef>
                <a:spcPts val="900"/>
              </a:spcBef>
              <a:buFont typeface="Arial" charset="0"/>
              <a:buNone/>
            </a:pPr>
            <a:r>
              <a:rPr lang="ru-RU" sz="1600" b="1" i="1" u="sng" dirty="0">
                <a:solidFill>
                  <a:schemeClr val="tx1"/>
                </a:solidFill>
              </a:rPr>
              <a:t>Платное ПО</a:t>
            </a:r>
            <a:r>
              <a:rPr lang="ru-RU" sz="1600" b="1" i="1" dirty="0">
                <a:solidFill>
                  <a:schemeClr val="tx1"/>
                </a:solidFill>
              </a:rPr>
              <a:t>:</a:t>
            </a:r>
            <a:endParaRPr lang="ru-RU" sz="1600" b="1" dirty="0">
              <a:solidFill>
                <a:schemeClr val="tx1"/>
              </a:solidFill>
            </a:endParaRP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Gate-IP Full</a:t>
            </a:r>
            <a:r>
              <a:rPr lang="ru-RU" sz="1600" b="1" dirty="0">
                <a:solidFill>
                  <a:schemeClr val="tx1"/>
                </a:solidFill>
              </a:rPr>
              <a:t>  </a:t>
            </a:r>
            <a:r>
              <a:rPr lang="ru-RU" sz="1600" dirty="0">
                <a:solidFill>
                  <a:schemeClr val="tx1"/>
                </a:solidFill>
              </a:rPr>
              <a:t>(Поставляется с ключом)</a:t>
            </a:r>
            <a:endParaRPr lang="en-US" sz="1600" dirty="0">
              <a:solidFill>
                <a:schemeClr val="tx1"/>
              </a:solidFill>
            </a:endParaRPr>
          </a:p>
          <a:p>
            <a:pPr marL="1600200" lvl="3" indent="-228600">
              <a:lnSpc>
                <a:spcPct val="75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включает сервер системы и одного клиента</a:t>
            </a:r>
          </a:p>
          <a:p>
            <a:pPr marL="1600200" lvl="3" indent="-228600">
              <a:lnSpc>
                <a:spcPct val="75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неограниченное количество карт</a:t>
            </a:r>
          </a:p>
          <a:p>
            <a:pPr marL="1600200" lvl="3" indent="-228600">
              <a:lnSpc>
                <a:spcPct val="75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поддержка дополнительных клиентских АРМ</a:t>
            </a:r>
          </a:p>
          <a:p>
            <a:pPr marL="1600200" lvl="3" indent="-228600">
              <a:lnSpc>
                <a:spcPct val="75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отправка </a:t>
            </a:r>
            <a:r>
              <a:rPr lang="en-US" sz="1600" dirty="0">
                <a:solidFill>
                  <a:schemeClr val="tx1"/>
                </a:solidFill>
              </a:rPr>
              <a:t>SMS</a:t>
            </a:r>
            <a:r>
              <a:rPr lang="ru-RU" sz="1600" dirty="0">
                <a:solidFill>
                  <a:schemeClr val="tx1"/>
                </a:solidFill>
              </a:rPr>
              <a:t> и </a:t>
            </a:r>
            <a:r>
              <a:rPr lang="en-US" sz="1600" dirty="0">
                <a:solidFill>
                  <a:schemeClr val="tx1"/>
                </a:solidFill>
              </a:rPr>
              <a:t>E-Mail</a:t>
            </a:r>
            <a:r>
              <a:rPr lang="ru-RU" sz="1600" dirty="0">
                <a:solidFill>
                  <a:schemeClr val="tx1"/>
                </a:solidFill>
              </a:rPr>
              <a:t> сообщений о событиях системы</a:t>
            </a:r>
          </a:p>
          <a:p>
            <a:pPr marL="1600200" lvl="3" indent="-228600">
              <a:lnSpc>
                <a:spcPct val="75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поддержка контроллеров </a:t>
            </a:r>
            <a:r>
              <a:rPr lang="en-US" sz="1600" dirty="0">
                <a:solidFill>
                  <a:schemeClr val="tx1"/>
                </a:solidFill>
              </a:rPr>
              <a:t>GATE-4000</a:t>
            </a:r>
            <a:endParaRPr lang="ru-RU" sz="1600" dirty="0">
              <a:solidFill>
                <a:schemeClr val="tx1"/>
              </a:solidFill>
            </a:endParaRPr>
          </a:p>
          <a:p>
            <a:pPr marL="1600200" lvl="3" indent="-228600">
              <a:lnSpc>
                <a:spcPct val="75000"/>
              </a:lnSpc>
              <a:spcBef>
                <a:spcPct val="30000"/>
              </a:spcBef>
              <a:buFont typeface="Arial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интеграции с видео. 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Gate-IP Client </a:t>
            </a:r>
            <a:r>
              <a:rPr lang="en-US" sz="1600" dirty="0">
                <a:solidFill>
                  <a:schemeClr val="tx1"/>
                </a:solidFill>
              </a:rPr>
              <a:t>– </a:t>
            </a:r>
            <a:r>
              <a:rPr lang="ru-RU" sz="1600" dirty="0">
                <a:solidFill>
                  <a:schemeClr val="tx1"/>
                </a:solidFill>
              </a:rPr>
              <a:t>клиентское ПО Gate-IP</a:t>
            </a:r>
          </a:p>
          <a:p>
            <a:pPr marL="800100" lvl="1" indent="-342900">
              <a:spcBef>
                <a:spcPts val="900"/>
              </a:spcBef>
              <a:buFont typeface="Arial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Gate-IP Video</a:t>
            </a:r>
            <a:r>
              <a:rPr lang="en-US" sz="1600" dirty="0">
                <a:solidFill>
                  <a:schemeClr val="tx1"/>
                </a:solidFill>
              </a:rPr>
              <a:t> – </a:t>
            </a:r>
            <a:r>
              <a:rPr lang="ru-RU" sz="1600" dirty="0">
                <a:solidFill>
                  <a:schemeClr val="tx1"/>
                </a:solidFill>
              </a:rPr>
              <a:t>модуль интеграции </a:t>
            </a:r>
            <a:r>
              <a:rPr lang="ru-RU" sz="1600" dirty="0" err="1">
                <a:solidFill>
                  <a:schemeClr val="tx1"/>
                </a:solidFill>
              </a:rPr>
              <a:t>c</a:t>
            </a:r>
            <a:r>
              <a:rPr lang="ru-RU" sz="1600" dirty="0">
                <a:solidFill>
                  <a:schemeClr val="tx1"/>
                </a:solidFill>
              </a:rPr>
              <a:t> системами видеонаблюдения.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2949" name="TextBox 5"/>
          <p:cNvSpPr txBox="1">
            <a:spLocks noChangeArrowheads="1"/>
          </p:cNvSpPr>
          <p:nvPr/>
        </p:nvSpPr>
        <p:spPr bwMode="auto">
          <a:xfrm>
            <a:off x="1116013" y="558800"/>
            <a:ext cx="7200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000" b="1" dirty="0">
                <a:solidFill>
                  <a:srgbClr val="990000"/>
                </a:solidFill>
              </a:rPr>
              <a:t>Программное обеспечение Gate-IP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10697</TotalTime>
  <Words>1239</Words>
  <Application>Microsoft Office PowerPoint</Application>
  <PresentationFormat>Экран (4:3)</PresentationFormat>
  <Paragraphs>302</Paragraphs>
  <Slides>34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Оформление по умолчанию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контроля и управления доступом GATE</dc:title>
  <dc:creator>Alexey Klokov</dc:creator>
  <cp:lastModifiedBy>Екатерина</cp:lastModifiedBy>
  <cp:revision>603</cp:revision>
  <cp:lastPrinted>1601-01-01T00:00:00Z</cp:lastPrinted>
  <dcterms:created xsi:type="dcterms:W3CDTF">2005-02-18T07:04:50Z</dcterms:created>
  <dcterms:modified xsi:type="dcterms:W3CDTF">2015-03-26T08:41:39Z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6</vt:r8>
  </property>
</Properties>
</file>